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ink/ink6.xml" ContentType="application/inkml+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ink/ink2.xml" ContentType="application/inkml+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ink/ink7.xml" ContentType="application/inkml+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ink/ink3.xml" ContentType="application/inkml+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ink/ink8.xml" ContentType="application/inkml+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ink/ink4.xml" ContentType="application/inkml+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ink/ink9.xml" ContentType="application/inkml+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ink/ink5.xml" ContentType="application/inkml+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ink/ink1.xml" ContentType="application/inkml+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6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2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Lst>
  <p:sldSz cx="9144000" cy="6858000" type="screen4x3"/>
  <p:notesSz cx="92964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iEyrRKh/MNu0R2vEIesQebp5g8/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dy Kerr" initials="" lastIdx="7" clrIdx="0"/>
  <p:cmAuthor id="1" name="Ellen Willoughby" initials="" lastIdx="5" clrIdx="1"/>
  <p:cmAuthor id="2" name="L Carley" initial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7D31"/>
    <a:srgbClr val="5B9BD5"/>
    <a:srgbClr val="AEABAB"/>
    <a:srgbClr val="E82112"/>
    <a:srgbClr val="FFC000"/>
    <a:srgbClr val="444444"/>
    <a:srgbClr val="1582C6"/>
    <a:srgbClr val="F2F2F2"/>
    <a:srgbClr val="2E2E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CE6F591-069C-404D-8AC7-52AC577C87F6}">
  <a:tblStyle styleId="{6CE6F591-069C-404D-8AC7-52AC577C87F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30E8E46-C8A7-47B8-BBD7-C3358E80D18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67" autoAdjust="0"/>
  </p:normalViewPr>
  <p:slideViewPr>
    <p:cSldViewPr snapToGrid="0">
      <p:cViewPr varScale="1">
        <p:scale>
          <a:sx n="74" d="100"/>
          <a:sy n="74" d="100"/>
        </p:scale>
        <p:origin x="-1734" y="-84"/>
      </p:cViewPr>
      <p:guideLst>
        <p:guide orient="horz" pos="2160"/>
        <p:guide pos="2880"/>
      </p:guideLst>
    </p:cSldViewPr>
  </p:slideViewPr>
  <p:outlineViewPr>
    <p:cViewPr>
      <p:scale>
        <a:sx n="33" d="100"/>
        <a:sy n="33" d="100"/>
      </p:scale>
      <p:origin x="0" y="-40092"/>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9"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8T22:20:18.450"/>
    </inkml:context>
    <inkml:brush xml:id="br0">
      <inkml:brushProperty name="width" value="0.1" units="cm"/>
      <inkml:brushProperty name="height" value="0.1" units="cm"/>
      <inkml:brushProperty name="ignorePressure" value="1"/>
    </inkml:brush>
  </inkml:definitions>
  <inkml:trace contextRef="#ctx0" brushRef="#br0">0 73,'198'-15,"19"4,-146 12,385-4,-148-41,-286 43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8T22:20:21.673"/>
    </inkml:context>
    <inkml:brush xml:id="br0">
      <inkml:brushProperty name="width" value="0.1" units="cm"/>
      <inkml:brushProperty name="height" value="0.1" units="cm"/>
      <inkml:brushProperty name="ignorePressure" value="1"/>
    </inkml:brush>
  </inkml:definitions>
  <inkml:trace contextRef="#ctx0" brushRef="#br0">0 1,'684'0,"-534"23,24-8,-74-5,-80-10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8T22:20:22.697"/>
    </inkml:context>
    <inkml:brush xml:id="br0">
      <inkml:brushProperty name="width" value="0.1" units="cm"/>
      <inkml:brushProperty name="height" value="0.1" units="cm"/>
      <inkml:brushProperty name="ignorePressure" value="1"/>
    </inkml:brush>
  </inkml:definitions>
  <inkml:trace contextRef="#ctx0" brushRef="#br0">1 0,'426'1,"-125"22,155-23,-427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8T22:20:27.283"/>
    </inkml:context>
    <inkml:brush xml:id="br0">
      <inkml:brushProperty name="width" value="0.1" units="cm"/>
      <inkml:brushProperty name="height" value="0.1" units="cm"/>
      <inkml:brushProperty name="ignorePressure" value="1"/>
    </inkml:brush>
  </inkml:definitions>
  <inkml:trace contextRef="#ctx0" brushRef="#br0">0 89,'1718'0,"-1513"-22,555 21,-502 0,-69-22,-167 23,-5 1,1-1,-1-1,1 0,-1-1,1-1,-1-1,0 0,-1-1,12-5,-12 3,-2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8T22:20:30.392"/>
    </inkml:context>
    <inkml:brush xml:id="br0">
      <inkml:brushProperty name="width" value="0.1" units="cm"/>
      <inkml:brushProperty name="height" value="0.1" units="cm"/>
      <inkml:brushProperty name="ignorePressure" value="1"/>
    </inkml:brush>
  </inkml:definitions>
  <inkml:trace contextRef="#ctx0" brushRef="#br0">0 90,'2234'0,"-1947"-49,-88 26,-89 10,-91 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8T22:20:31.872"/>
    </inkml:context>
    <inkml:brush xml:id="br0">
      <inkml:brushProperty name="width" value="0.1" units="cm"/>
      <inkml:brushProperty name="height" value="0.1" units="cm"/>
      <inkml:brushProperty name="ignorePressure" value="1"/>
    </inkml:brush>
  </inkml:definitions>
  <inkml:trace contextRef="#ctx0" brushRef="#br0">1 1,'63'-1,"168"16,129 48,-158-40,1-9,149-10,-331-4,316 43,192-38,-212-45,-188-1,-115 35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8T22:20:35.325"/>
    </inkml:context>
    <inkml:brush xml:id="br0">
      <inkml:brushProperty name="width" value="0.1" units="cm"/>
      <inkml:brushProperty name="height" value="0.1" units="cm"/>
      <inkml:brushProperty name="ignorePressure" value="1"/>
    </inkml:brush>
  </inkml:definitions>
  <inkml:trace contextRef="#ctx0" brushRef="#br0">0 72,'117'-37,"-90"28,1 2,0 1,0 1,1 1,0 2,-1 1,12 1,1396 1,-1417-1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8T22:20:37.835"/>
    </inkml:context>
    <inkml:brush xml:id="br0">
      <inkml:brushProperty name="width" value="0.1" units="cm"/>
      <inkml:brushProperty name="height" value="0.1" units="cm"/>
      <inkml:brushProperty name="ignorePressure" value="1"/>
    </inkml:brush>
  </inkml:definitions>
  <inkml:trace contextRef="#ctx0" brushRef="#br0">1 48,'4'0,"5"0,9-4,14-1,9 0,6 1,3 1,1 1,3-3,1 0,-1 0,-5 1,-8 1,-6 2,-6 0,-3 0,-2 2,-5-1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8T22:20:41.580"/>
    </inkml:context>
    <inkml:brush xml:id="br0">
      <inkml:brushProperty name="width" value="0.1" units="cm"/>
      <inkml:brushProperty name="height" value="0.1" units="cm"/>
      <inkml:brushProperty name="ignorePressure" value="1"/>
    </inkml:brush>
  </inkml:definitions>
  <inkml:trace contextRef="#ctx0" brushRef="#br0">0 30,'189'-15,"-134"8,1 2,0 3,0 2,4 3,45-1,660-2,-744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1" dirty="0">
                <a:solidFill>
                  <a:schemeClr val="dk1"/>
                </a:solidFill>
              </a:rPr>
              <a:t>Half-Day Orientation—Open with Welcome / Introductions (if needed) </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0" dirty="0">
                <a:solidFill>
                  <a:schemeClr val="dk1"/>
                </a:solidFill>
              </a:rPr>
              <a:t>3 minutes</a:t>
            </a:r>
            <a:endParaRPr sz="1400" b="0" dirty="0">
              <a:solidFill>
                <a:schemeClr val="dk1"/>
              </a:solidFill>
            </a:endParaRPr>
          </a:p>
          <a:p>
            <a:pPr marL="0" lvl="0" indent="0" algn="l" rtl="0">
              <a:spcBef>
                <a:spcPts val="0"/>
              </a:spcBef>
              <a:spcAft>
                <a:spcPts val="0"/>
              </a:spcAft>
              <a:buNone/>
            </a:pPr>
            <a:endParaRPr sz="1400" b="1" dirty="0"/>
          </a:p>
          <a:p>
            <a:pPr marL="0" lvl="0" indent="0" algn="l" rtl="0">
              <a:spcBef>
                <a:spcPts val="0"/>
              </a:spcBef>
              <a:spcAft>
                <a:spcPts val="0"/>
              </a:spcAft>
              <a:buNone/>
            </a:pPr>
            <a:r>
              <a:rPr lang="en-US" sz="1400" b="0" dirty="0"/>
              <a:t>Note to Trainers:</a:t>
            </a:r>
            <a:endParaRPr dirty="0"/>
          </a:p>
          <a:p>
            <a:pPr marL="0" lvl="0" indent="0" algn="l" rtl="0">
              <a:spcBef>
                <a:spcPts val="0"/>
              </a:spcBef>
              <a:spcAft>
                <a:spcPts val="0"/>
              </a:spcAft>
              <a:buNone/>
            </a:pPr>
            <a:endParaRPr sz="1400" b="1" dirty="0"/>
          </a:p>
          <a:p>
            <a:pPr marL="0" lvl="0" indent="0" algn="l" rtl="0">
              <a:spcBef>
                <a:spcPts val="0"/>
              </a:spcBef>
              <a:spcAft>
                <a:spcPts val="0"/>
              </a:spcAft>
              <a:buNone/>
            </a:pPr>
            <a:r>
              <a:rPr lang="en-US" sz="1400" b="0" i="1" dirty="0"/>
              <a:t>This T-PESS Orientation Training is intended to support districts that are preparing to implement T-PESS </a:t>
            </a:r>
            <a:r>
              <a:rPr lang="en-US" sz="1400" b="0" i="1" u="sng" dirty="0"/>
              <a:t>and</a:t>
            </a:r>
            <a:r>
              <a:rPr lang="en-US" sz="1400" b="0" i="1" dirty="0"/>
              <a:t> desire to deepen their principals’ understanding of the system </a:t>
            </a:r>
            <a:r>
              <a:rPr lang="en-US" sz="1400" b="0" i="1" u="sng" dirty="0"/>
              <a:t>by which they will be </a:t>
            </a:r>
            <a:r>
              <a:rPr lang="en-US" sz="1400" b="0" i="1" u="none" dirty="0"/>
              <a:t>evaluated.  Even if principals attended the Two-Day T-PESS training previously, an orientation that provides additional local information on key elements of the T-PESS process may be beneficial and can serve to enhance the collegial dialogue that is at the core of the T-PESS process. </a:t>
            </a:r>
            <a:endParaRPr dirty="0"/>
          </a:p>
          <a:p>
            <a:pPr marL="0" lvl="0" indent="0" algn="l" rtl="0">
              <a:spcBef>
                <a:spcPts val="0"/>
              </a:spcBef>
              <a:spcAft>
                <a:spcPts val="0"/>
              </a:spcAft>
              <a:buNone/>
            </a:pPr>
            <a:endParaRPr sz="1400" b="0" i="1" u="none" dirty="0"/>
          </a:p>
          <a:p>
            <a:pPr marL="0" lvl="0" indent="0" algn="l" rtl="0">
              <a:spcBef>
                <a:spcPts val="0"/>
              </a:spcBef>
              <a:spcAft>
                <a:spcPts val="0"/>
              </a:spcAft>
              <a:buNone/>
            </a:pPr>
            <a:r>
              <a:rPr lang="en-US" sz="1400" b="0" i="1" u="none" dirty="0"/>
              <a:t>Districts may design or customize their own orientation for T-PESS. This module is as an example that meets the orientation requirement in the Education Code below. </a:t>
            </a:r>
            <a:endParaRPr dirty="0"/>
          </a:p>
          <a:p>
            <a:pPr marL="0" lvl="0" indent="0" algn="l" rtl="0">
              <a:spcBef>
                <a:spcPts val="0"/>
              </a:spcBef>
              <a:spcAft>
                <a:spcPts val="0"/>
              </a:spcAft>
              <a:buNone/>
            </a:pPr>
            <a:endParaRPr sz="1400" b="1" u="none" dirty="0"/>
          </a:p>
          <a:p>
            <a:pPr marL="0" lvl="0" indent="0" algn="l" rtl="0">
              <a:spcBef>
                <a:spcPts val="0"/>
              </a:spcBef>
              <a:spcAft>
                <a:spcPts val="0"/>
              </a:spcAft>
              <a:buNone/>
            </a:pPr>
            <a:r>
              <a:rPr lang="en-US" sz="1200" b="1" dirty="0">
                <a:solidFill>
                  <a:schemeClr val="dk1"/>
                </a:solidFill>
                <a:latin typeface="Calibri"/>
                <a:ea typeface="Calibri"/>
                <a:cs typeface="Calibri"/>
                <a:sym typeface="Calibri"/>
              </a:rPr>
              <a:t>§150.1025. Principal Orientation.</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	A school district shall ensure that a principal is provided with an orientation of the Texas Principal Evaluation and Support System (T-PESS) either prior to or in conjunction with the pre-evaluation conference, as referenced in §150.1023(b)(2) of this title (relating to Appraisals, Data Sources, and Conferences) when:</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(1)	the principal is new to the district;</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(2)	</a:t>
            </a:r>
            <a:r>
              <a:rPr lang="en-US" sz="1200" b="1" dirty="0">
                <a:solidFill>
                  <a:schemeClr val="dk1"/>
                </a:solidFill>
                <a:latin typeface="Calibri"/>
                <a:ea typeface="Calibri"/>
                <a:cs typeface="Calibri"/>
                <a:sym typeface="Calibri"/>
              </a:rPr>
              <a:t>the principal has never been appraised under the T-PESS; or</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(3)	district policy regarding principal appraisal has changed since the last time the principal was provided with an orientation to the T-PESS.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(b)	The principal orientation shall include all state and local appraisal policies and the local appraisal calendar. </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endParaRPr sz="1400" dirty="0">
              <a:solidFill>
                <a:schemeClr val="dk1"/>
              </a:solidFill>
            </a:endParaRPr>
          </a:p>
          <a:p>
            <a:pPr marL="0" lvl="0" indent="0" algn="l" rtl="0">
              <a:spcBef>
                <a:spcPts val="0"/>
              </a:spcBef>
              <a:spcAft>
                <a:spcPts val="0"/>
              </a:spcAft>
              <a:buNone/>
            </a:pPr>
            <a:endParaRPr sz="1400" dirty="0">
              <a:solidFill>
                <a:schemeClr val="dk1"/>
              </a:solidFill>
            </a:endParaRPr>
          </a:p>
        </p:txBody>
      </p:sp>
      <p:sp>
        <p:nvSpPr>
          <p:cNvPr id="70" name="Google Shape;70;p1: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dirty="0"/>
              <a:t>3 </a:t>
            </a:r>
            <a:r>
              <a:rPr lang="en-US" sz="1200" b="0" dirty="0">
                <a:solidFill>
                  <a:schemeClr val="dk1"/>
                </a:solidFill>
              </a:rPr>
              <a:t>minutes</a:t>
            </a:r>
            <a:endParaRPr lang="en-US" dirty="0"/>
          </a:p>
          <a:p>
            <a:pPr marL="0" lvl="0" indent="0" algn="l" rtl="0">
              <a:spcBef>
                <a:spcPts val="0"/>
              </a:spcBef>
              <a:spcAft>
                <a:spcPts val="0"/>
              </a:spcAft>
              <a:buNone/>
            </a:pPr>
            <a:endParaRPr b="1" dirty="0"/>
          </a:p>
          <a:p>
            <a:pPr marL="0" lvl="0" indent="0" algn="l" rtl="0">
              <a:spcBef>
                <a:spcPts val="0"/>
              </a:spcBef>
              <a:spcAft>
                <a:spcPts val="0"/>
              </a:spcAft>
              <a:buNone/>
            </a:pPr>
            <a:r>
              <a:rPr lang="en-US" b="0" dirty="0"/>
              <a:t>Go through the slide:</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For T-PESS to fulfill the purpose of evaluation and realize the key priorities of the Texas Principal Evaluation Steering Committee, principals need to:</a:t>
            </a:r>
            <a:endParaRPr dirty="0"/>
          </a:p>
          <a:p>
            <a:pPr marL="0" lvl="0" indent="-76200" algn="l" rtl="0">
              <a:lnSpc>
                <a:spcPct val="120000"/>
              </a:lnSpc>
              <a:spcBef>
                <a:spcPts val="600"/>
              </a:spcBef>
              <a:spcAft>
                <a:spcPts val="0"/>
              </a:spcAft>
              <a:buClr>
                <a:schemeClr val="dk1"/>
              </a:buClr>
              <a:buSzPts val="1200"/>
              <a:buFont typeface="Noto Sans Symbols"/>
              <a:buChar char="✔"/>
            </a:pPr>
            <a:r>
              <a:rPr lang="en-US" b="1" dirty="0"/>
              <a:t>Know and understand the Principal Leadership Responsibilities.</a:t>
            </a:r>
            <a:endParaRPr dirty="0"/>
          </a:p>
          <a:p>
            <a:pPr marL="0" lvl="0" indent="-76200" algn="l" rtl="0">
              <a:lnSpc>
                <a:spcPct val="120000"/>
              </a:lnSpc>
              <a:spcBef>
                <a:spcPts val="1200"/>
              </a:spcBef>
              <a:spcAft>
                <a:spcPts val="0"/>
              </a:spcAft>
              <a:buClr>
                <a:schemeClr val="dk1"/>
              </a:buClr>
              <a:buSzPts val="1200"/>
              <a:buFont typeface="Noto Sans Symbols"/>
              <a:buChar char="✔"/>
            </a:pPr>
            <a:r>
              <a:rPr lang="en-US" b="1" dirty="0"/>
              <a:t>Understand T-PESS.</a:t>
            </a:r>
            <a:endParaRPr dirty="0"/>
          </a:p>
          <a:p>
            <a:pPr marL="0" lvl="0" indent="-76200" algn="l" rtl="0">
              <a:lnSpc>
                <a:spcPct val="120000"/>
              </a:lnSpc>
              <a:spcBef>
                <a:spcPts val="1200"/>
              </a:spcBef>
              <a:spcAft>
                <a:spcPts val="0"/>
              </a:spcAft>
              <a:buClr>
                <a:schemeClr val="dk1"/>
              </a:buClr>
              <a:buSzPts val="1200"/>
              <a:buFont typeface="Noto Sans Symbols"/>
              <a:buChar char="✔"/>
            </a:pPr>
            <a:r>
              <a:rPr lang="en-US" b="1" dirty="0"/>
              <a:t>Prepare for and fully participate in each component of the evaluation process.</a:t>
            </a:r>
            <a:endParaRPr dirty="0"/>
          </a:p>
          <a:p>
            <a:pPr marL="0" lvl="0" indent="-76200" algn="l" rtl="0">
              <a:spcBef>
                <a:spcPts val="1200"/>
              </a:spcBef>
              <a:spcAft>
                <a:spcPts val="0"/>
              </a:spcAft>
              <a:buClr>
                <a:schemeClr val="dk1"/>
              </a:buClr>
              <a:buSzPts val="1200"/>
              <a:buFont typeface="Noto Sans Symbols"/>
              <a:buChar char="✔"/>
            </a:pPr>
            <a:r>
              <a:rPr lang="en-US" b="1" dirty="0"/>
              <a:t>Gather data, artifacts, and/or evidence to demonstrate performance in relation to leadership responsibilities and progress in attaining goals.</a:t>
            </a:r>
            <a:endParaRPr dirty="0"/>
          </a:p>
          <a:p>
            <a:pPr marL="0" lvl="0" indent="-76200" algn="l" rtl="0">
              <a:spcBef>
                <a:spcPts val="1200"/>
              </a:spcBef>
              <a:spcAft>
                <a:spcPts val="0"/>
              </a:spcAft>
              <a:buClr>
                <a:schemeClr val="dk1"/>
              </a:buClr>
              <a:buSzPts val="1200"/>
              <a:buFont typeface="Noto Sans Symbols"/>
              <a:buChar char="✔"/>
            </a:pPr>
            <a:r>
              <a:rPr lang="en-US" b="1" dirty="0"/>
              <a:t>Develop and implement strategies to improve personal performance/ attain goals in areas individually or collaboratively identified.</a:t>
            </a:r>
            <a:endParaRPr dirty="0"/>
          </a:p>
          <a:p>
            <a:pPr marL="0" lvl="0" indent="0" algn="l" rtl="0">
              <a:lnSpc>
                <a:spcPct val="120000"/>
              </a:lnSpc>
              <a:spcBef>
                <a:spcPts val="1200"/>
              </a:spcBef>
              <a:spcAft>
                <a:spcPts val="0"/>
              </a:spcAft>
              <a:buClr>
                <a:schemeClr val="dk1"/>
              </a:buClr>
              <a:buSzPts val="1200"/>
              <a:buFont typeface="Noto Sans Symbols"/>
              <a:buNone/>
            </a:pPr>
            <a:endParaRPr dirty="0"/>
          </a:p>
          <a:p>
            <a:pPr marL="0" lvl="0" indent="0" algn="l" rtl="0">
              <a:spcBef>
                <a:spcPts val="600"/>
              </a:spcBef>
              <a:spcAft>
                <a:spcPts val="0"/>
              </a:spcAft>
              <a:buNone/>
            </a:pPr>
            <a:endParaRPr dirty="0"/>
          </a:p>
        </p:txBody>
      </p:sp>
      <p:sp>
        <p:nvSpPr>
          <p:cNvPr id="206" name="Google Shape;206;p10: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
        <p:nvSpPr>
          <p:cNvPr id="207" name="Google Shape;207;p10:notes"/>
          <p:cNvSpPr txBox="1">
            <a:spLocks noGrp="1"/>
          </p:cNvSpPr>
          <p:nvPr>
            <p:ph type="dt" idx="10"/>
          </p:nvPr>
        </p:nvSpPr>
        <p:spPr>
          <a:xfrm>
            <a:off x="3970938" y="0"/>
            <a:ext cx="3037840" cy="466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9/2016</a:t>
            </a:r>
            <a:endParaRPr/>
          </a:p>
        </p:txBody>
      </p:sp>
      <p:sp>
        <p:nvSpPr>
          <p:cNvPr id="208" name="Google Shape;208;p10:notes"/>
          <p:cNvSpPr txBox="1">
            <a:spLocks noGrp="1"/>
          </p:cNvSpPr>
          <p:nvPr>
            <p:ph type="hdr" idx="3"/>
          </p:nvPr>
        </p:nvSpPr>
        <p:spPr>
          <a:xfrm>
            <a:off x="0" y="0"/>
            <a:ext cx="3037840" cy="466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Principal Orientation-PPT</a:t>
            </a:r>
            <a:endParaRPr/>
          </a:p>
        </p:txBody>
      </p:sp>
      <p:sp>
        <p:nvSpPr>
          <p:cNvPr id="209" name="Google Shape;209;p10:notes"/>
          <p:cNvSpPr txBox="1"/>
          <p:nvPr/>
        </p:nvSpPr>
        <p:spPr>
          <a:xfrm>
            <a:off x="0" y="0"/>
            <a:ext cx="3810000" cy="127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1: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5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rubric design is tiered with four levels: </a:t>
            </a:r>
          </a:p>
          <a:p>
            <a:pPr marL="0" lvl="0" indent="0" algn="l" rtl="0">
              <a:spcBef>
                <a:spcPts val="0"/>
              </a:spcBef>
              <a:spcAft>
                <a:spcPts val="0"/>
              </a:spcAft>
              <a:buNone/>
            </a:pPr>
            <a:r>
              <a:rPr lang="en-US" dirty="0"/>
              <a:t>(review the slide)…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Note that the rubric has shifted from Standards to Domains.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219" name="Google Shape;219;p11: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2: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t>5 minutes</a:t>
            </a:r>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Let’s review the four levels with a specific indicator of the rubric. </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0" dirty="0">
                <a:solidFill>
                  <a:schemeClr val="dk1"/>
                </a:solidFill>
              </a:rPr>
              <a:t>Review the slide and note the clicks. </a:t>
            </a:r>
            <a:endParaRPr dirty="0"/>
          </a:p>
          <a:p>
            <a:pPr marL="0" lvl="0" indent="0" algn="l" rtl="0">
              <a:spcBef>
                <a:spcPts val="0"/>
              </a:spcBef>
              <a:spcAft>
                <a:spcPts val="0"/>
              </a:spcAft>
              <a:buNone/>
            </a:pPr>
            <a:endParaRPr sz="1400" b="0" dirty="0">
              <a:solidFill>
                <a:schemeClr val="dk1"/>
              </a:solidFill>
            </a:endParaRPr>
          </a:p>
          <a:p>
            <a:pPr marL="0" lvl="0" indent="0" algn="l" rtl="0">
              <a:spcBef>
                <a:spcPts val="0"/>
              </a:spcBef>
              <a:spcAft>
                <a:spcPts val="0"/>
              </a:spcAft>
              <a:buNone/>
            </a:pPr>
            <a:r>
              <a:rPr lang="en-US" sz="1400" b="1" dirty="0">
                <a:solidFill>
                  <a:schemeClr val="dk1"/>
                </a:solidFill>
              </a:rPr>
              <a:t>Each domain is followed by two to five supporting indicators and their definitions. </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Each indicator contains a number of leadership practices that are organized across a scale of performance levels beginning with “Distinguished” and progressing through “Needs Improvement”. Rather than beginning with a rating of “Unsatisfactory” or “Ineffective,” attempting to describe what leaders don’t know or are not able to do, the T-PESS rubric design exemplifies a growth model approach to performance improvement. </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The T-PESS rubric contains the performance descriptors—the leadership responsibilities and evidence-based practices that communicate and differentiate leadership across the scale of performance levels. Taken together, these generate a robust set of practices that help guide leaders to higher levels.</a:t>
            </a:r>
            <a:endParaRPr dirty="0"/>
          </a:p>
          <a:p>
            <a:pPr marL="0" lvl="0" indent="0" algn="l" rtl="0">
              <a:spcBef>
                <a:spcPts val="0"/>
              </a:spcBef>
              <a:spcAft>
                <a:spcPts val="0"/>
              </a:spcAft>
              <a:buNone/>
            </a:pPr>
            <a:endParaRPr sz="1400" b="1" dirty="0">
              <a:solidFill>
                <a:schemeClr val="dk1"/>
              </a:solidFill>
            </a:endParaRPr>
          </a:p>
          <a:p>
            <a:pPr marL="0" marR="0" lvl="0" indent="0" algn="l" rtl="0">
              <a:lnSpc>
                <a:spcPct val="100000"/>
              </a:lnSpc>
              <a:spcBef>
                <a:spcPts val="0"/>
              </a:spcBef>
              <a:spcAft>
                <a:spcPts val="0"/>
              </a:spcAft>
              <a:buClr>
                <a:schemeClr val="dk1"/>
              </a:buClr>
              <a:buSzPts val="1400"/>
              <a:buFont typeface="Calibri"/>
              <a:buNone/>
            </a:pPr>
            <a:r>
              <a:rPr lang="en-US" sz="1400" b="1" dirty="0">
                <a:solidFill>
                  <a:schemeClr val="dk1"/>
                </a:solidFill>
              </a:rPr>
              <a:t>(With the Star) Note that the Distinguished level of performance is gray-scaled to separate it from the Developing, Proficient, and Accomplished levels. This performance is representative of the top performing principals in the system. </a:t>
            </a:r>
            <a:endParaRPr dirty="0"/>
          </a:p>
          <a:p>
            <a:pPr marL="0" lvl="0" indent="0" algn="l" rtl="0">
              <a:spcBef>
                <a:spcPts val="0"/>
              </a:spcBef>
              <a:spcAft>
                <a:spcPts val="0"/>
              </a:spcAft>
              <a:buNone/>
            </a:pPr>
            <a:endParaRPr sz="1400" b="1" dirty="0">
              <a:solidFill>
                <a:schemeClr val="dk1"/>
              </a:solidFill>
            </a:endParaRPr>
          </a:p>
        </p:txBody>
      </p:sp>
      <p:sp>
        <p:nvSpPr>
          <p:cNvPr id="243" name="Google Shape;243;p12: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3: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3: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solidFill>
                  <a:schemeClr val="dk1"/>
                </a:solidFill>
              </a:rPr>
              <a:t>3</a:t>
            </a:r>
            <a:r>
              <a:rPr lang="en-US" b="0" dirty="0"/>
              <a:t>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sz="1200" b="0" dirty="0">
              <a:solidFill>
                <a:schemeClr val="dk1"/>
              </a:solidFill>
            </a:endParaRPr>
          </a:p>
          <a:p>
            <a:pPr marL="0" lvl="0" indent="0" algn="l" rtl="0">
              <a:spcBef>
                <a:spcPts val="0"/>
              </a:spcBef>
              <a:spcAft>
                <a:spcPts val="0"/>
              </a:spcAft>
              <a:buNone/>
            </a:pPr>
            <a:r>
              <a:rPr lang="en-US" sz="1200" b="1" dirty="0">
                <a:solidFill>
                  <a:schemeClr val="dk1"/>
                </a:solidFill>
              </a:rPr>
              <a:t>Let’s now look at the performance levels. T-PESS performance levels exemplify a growth model evaluation system. The ordinal rankings have specific definitions. </a:t>
            </a:r>
            <a:endParaRPr dirty="0"/>
          </a:p>
          <a:p>
            <a:pPr marL="0" lvl="0" indent="0" algn="l" rtl="0">
              <a:spcBef>
                <a:spcPts val="0"/>
              </a:spcBef>
              <a:spcAft>
                <a:spcPts val="0"/>
              </a:spcAft>
              <a:buNone/>
            </a:pPr>
            <a:r>
              <a:rPr lang="en-US" sz="1200" b="1" dirty="0">
                <a:solidFill>
                  <a:schemeClr val="dk1"/>
                </a:solidFill>
              </a:rPr>
              <a:t>We begin with:</a:t>
            </a:r>
            <a:endParaRPr dirty="0"/>
          </a:p>
          <a:p>
            <a:pPr marL="0" lvl="0" indent="0" algn="l" rtl="0">
              <a:spcBef>
                <a:spcPts val="0"/>
              </a:spcBef>
              <a:spcAft>
                <a:spcPts val="0"/>
              </a:spcAft>
              <a:buNone/>
            </a:pPr>
            <a:r>
              <a:rPr lang="en-US" sz="1200" b="1" i="1" dirty="0">
                <a:solidFill>
                  <a:schemeClr val="dk1"/>
                </a:solidFill>
              </a:rPr>
              <a:t>Developing</a:t>
            </a:r>
            <a:r>
              <a:rPr lang="en-US" sz="1200" b="1" dirty="0">
                <a:solidFill>
                  <a:schemeClr val="dk1"/>
                </a:solidFill>
              </a:rPr>
              <a:t>— </a:t>
            </a:r>
            <a:r>
              <a:rPr lang="en-US" sz="1200" b="1" dirty="0"/>
              <a:t>Describes basic competence with practices and performance and requires direct oversight and/or growth toward achieving the standard at the proficient level.</a:t>
            </a:r>
            <a:endParaRPr dirty="0"/>
          </a:p>
          <a:p>
            <a:pPr marL="0" marR="0" lvl="0" indent="0" algn="l" rtl="0">
              <a:lnSpc>
                <a:spcPct val="100000"/>
              </a:lnSpc>
              <a:spcBef>
                <a:spcPts val="0"/>
              </a:spcBef>
              <a:spcAft>
                <a:spcPts val="0"/>
              </a:spcAft>
              <a:buClr>
                <a:schemeClr val="dk1"/>
              </a:buClr>
              <a:buSzPts val="1200"/>
              <a:buFont typeface="Calibri"/>
              <a:buNone/>
            </a:pPr>
            <a:endParaRPr sz="1200" b="1" i="1" dirty="0">
              <a:solidFill>
                <a:schemeClr val="dk1"/>
              </a:solidFill>
            </a:endParaRPr>
          </a:p>
          <a:p>
            <a:pPr marL="0" marR="0" lvl="0" indent="0" algn="l" rtl="0">
              <a:lnSpc>
                <a:spcPct val="100000"/>
              </a:lnSpc>
              <a:spcBef>
                <a:spcPts val="0"/>
              </a:spcBef>
              <a:spcAft>
                <a:spcPts val="0"/>
              </a:spcAft>
              <a:buClr>
                <a:schemeClr val="dk1"/>
              </a:buClr>
              <a:buSzPts val="1200"/>
              <a:buFont typeface="Calibri"/>
              <a:buNone/>
            </a:pPr>
            <a:r>
              <a:rPr lang="en-US" sz="1200" b="1" i="1" dirty="0">
                <a:solidFill>
                  <a:schemeClr val="dk1"/>
                </a:solidFill>
              </a:rPr>
              <a:t>Proficient</a:t>
            </a:r>
            <a:r>
              <a:rPr lang="en-US" sz="1200" b="1" dirty="0">
                <a:solidFill>
                  <a:schemeClr val="dk1"/>
                </a:solidFill>
              </a:rPr>
              <a:t>—</a:t>
            </a:r>
            <a:r>
              <a:rPr lang="en-US" sz="1200" b="1" dirty="0"/>
              <a:t>Describes demonstrated competence with practices and performance with expected proficiency of the standard.</a:t>
            </a:r>
            <a:endParaRPr dirty="0"/>
          </a:p>
          <a:p>
            <a:pPr marL="0" lvl="0" indent="0" algn="l" rtl="0">
              <a:spcBef>
                <a:spcPts val="0"/>
              </a:spcBef>
              <a:spcAft>
                <a:spcPts val="0"/>
              </a:spcAft>
              <a:buNone/>
            </a:pPr>
            <a:endParaRPr sz="1200" b="1" dirty="0">
              <a:solidFill>
                <a:schemeClr val="dk1"/>
              </a:solidFill>
            </a:endParaRPr>
          </a:p>
          <a:p>
            <a:pPr marL="0" marR="0" lvl="0" indent="0" algn="l" rtl="0">
              <a:lnSpc>
                <a:spcPct val="100000"/>
              </a:lnSpc>
              <a:spcBef>
                <a:spcPts val="0"/>
              </a:spcBef>
              <a:spcAft>
                <a:spcPts val="0"/>
              </a:spcAft>
              <a:buClr>
                <a:schemeClr val="dk1"/>
              </a:buClr>
              <a:buSzPts val="1200"/>
              <a:buFont typeface="Calibri"/>
              <a:buNone/>
            </a:pPr>
            <a:r>
              <a:rPr lang="en-US" sz="1200" b="1" i="1" dirty="0">
                <a:solidFill>
                  <a:schemeClr val="dk1"/>
                </a:solidFill>
              </a:rPr>
              <a:t>Accomplished</a:t>
            </a:r>
            <a:r>
              <a:rPr lang="en-US" sz="1200" b="1" dirty="0">
                <a:solidFill>
                  <a:schemeClr val="dk1"/>
                </a:solidFill>
              </a:rPr>
              <a:t>—</a:t>
            </a:r>
            <a:r>
              <a:rPr lang="en-US" sz="1200" b="1" dirty="0"/>
              <a:t>Describes highly skilled level of competence and automaticity with practices and performance that exceed proficiency.</a:t>
            </a:r>
            <a:endParaRPr dirty="0"/>
          </a:p>
          <a:p>
            <a:pPr marL="0" lvl="0" indent="0" algn="l" rtl="0">
              <a:spcBef>
                <a:spcPts val="0"/>
              </a:spcBef>
              <a:spcAft>
                <a:spcPts val="0"/>
              </a:spcAft>
              <a:buNone/>
            </a:pPr>
            <a:endParaRPr sz="1200" b="1" i="1" dirty="0">
              <a:solidFill>
                <a:schemeClr val="dk1"/>
              </a:solidFill>
            </a:endParaRPr>
          </a:p>
          <a:p>
            <a:pPr marL="0" marR="0" lvl="0" indent="0" algn="l" rtl="0">
              <a:lnSpc>
                <a:spcPct val="100000"/>
              </a:lnSpc>
              <a:spcBef>
                <a:spcPts val="0"/>
              </a:spcBef>
              <a:spcAft>
                <a:spcPts val="0"/>
              </a:spcAft>
              <a:buClr>
                <a:schemeClr val="dk1"/>
              </a:buClr>
              <a:buSzPts val="1200"/>
              <a:buFont typeface="Calibri"/>
              <a:buNone/>
            </a:pPr>
            <a:r>
              <a:rPr lang="en-US" sz="1200" b="1" i="1" dirty="0">
                <a:solidFill>
                  <a:schemeClr val="dk1"/>
                </a:solidFill>
              </a:rPr>
              <a:t>Distinguished</a:t>
            </a:r>
            <a:r>
              <a:rPr lang="en-US" sz="1200" b="1" dirty="0">
                <a:solidFill>
                  <a:schemeClr val="dk1"/>
                </a:solidFill>
              </a:rPr>
              <a:t>—</a:t>
            </a:r>
            <a:r>
              <a:rPr lang="en-US" sz="1200" b="1" dirty="0"/>
              <a:t>Describes an exemplary level of performance that has a profound impact on both campus- and district-level performance. These exhibited practices serve as an exemplar for other principals and campus leaders and represents a distinct group of principals. As stated earlier, this represents a unique subset of principals in the system. </a:t>
            </a:r>
            <a:endParaRPr dirty="0"/>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US" sz="1200" b="1" i="1" dirty="0">
                <a:solidFill>
                  <a:schemeClr val="dk1"/>
                </a:solidFill>
              </a:rPr>
              <a:t>Needs Improvement</a:t>
            </a:r>
            <a:r>
              <a:rPr lang="en-US" sz="1200" b="1" dirty="0">
                <a:solidFill>
                  <a:schemeClr val="dk1"/>
                </a:solidFill>
              </a:rPr>
              <a:t>—</a:t>
            </a:r>
            <a:r>
              <a:rPr lang="en-US" sz="1200" b="1" dirty="0"/>
              <a:t>Describes subpar competence with practices and performance and requires immediate growth </a:t>
            </a:r>
            <a:r>
              <a:rPr lang="en-US" sz="1200" b="1" dirty="0">
                <a:solidFill>
                  <a:schemeClr val="dk1"/>
                </a:solidFill>
              </a:rPr>
              <a:t> It may also be used to indicate that the skill was not demonstrated. </a:t>
            </a:r>
            <a:endParaRPr dirty="0"/>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US" sz="1200" b="1" dirty="0">
                <a:solidFill>
                  <a:schemeClr val="dk1"/>
                </a:solidFill>
              </a:rPr>
              <a:t>CLICK</a:t>
            </a:r>
            <a:endParaRPr dirty="0"/>
          </a:p>
          <a:p>
            <a:pPr marL="0" lvl="0" indent="0" algn="l" rtl="0">
              <a:spcBef>
                <a:spcPts val="0"/>
              </a:spcBef>
              <a:spcAft>
                <a:spcPts val="0"/>
              </a:spcAft>
              <a:buNone/>
            </a:pPr>
            <a:r>
              <a:rPr lang="en-US" sz="1200" b="1" dirty="0">
                <a:solidFill>
                  <a:schemeClr val="dk1"/>
                </a:solidFill>
              </a:rPr>
              <a:t>Both the Distinguished and Needs Improvement levels require direct comment. </a:t>
            </a:r>
            <a:endParaRPr dirty="0"/>
          </a:p>
          <a:p>
            <a:pPr marL="0" lvl="0" indent="0" algn="l" rtl="0">
              <a:spcBef>
                <a:spcPts val="0"/>
              </a:spcBef>
              <a:spcAft>
                <a:spcPts val="0"/>
              </a:spcAft>
              <a:buNone/>
            </a:pPr>
            <a:r>
              <a:rPr lang="en-US" sz="1200" b="1" dirty="0">
                <a:solidFill>
                  <a:schemeClr val="dk1"/>
                </a:solidFill>
              </a:rPr>
              <a:t>These tiered performance levels encourage novice school leaders as they learn and develop their leadership abilities. At the same time, this encourages and inspires experienced leaders to continue to develop and hone their instructional leadership skills. However, it is important to realize that over time, evaluation results will be used in making important resource allocation decisions, such as professional development and continuing status decisions.</a:t>
            </a:r>
            <a:endParaRPr dirty="0"/>
          </a:p>
          <a:p>
            <a:pPr marL="0" lvl="0" indent="0" algn="l" rtl="0">
              <a:spcBef>
                <a:spcPts val="0"/>
              </a:spcBef>
              <a:spcAft>
                <a:spcPts val="0"/>
              </a:spcAft>
              <a:buNone/>
            </a:pPr>
            <a:endParaRPr dirty="0"/>
          </a:p>
        </p:txBody>
      </p:sp>
      <p:sp>
        <p:nvSpPr>
          <p:cNvPr id="266" name="Google Shape;266;p13: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4: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4: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t>5 minutes </a:t>
            </a:r>
          </a:p>
          <a:p>
            <a:pPr marL="0" lvl="0" indent="0" algn="l" rtl="0">
              <a:spcBef>
                <a:spcPts val="0"/>
              </a:spcBef>
              <a:spcAft>
                <a:spcPts val="0"/>
              </a:spcAft>
              <a:buNone/>
            </a:pPr>
            <a:endParaRPr sz="1400" b="0" dirty="0">
              <a:solidFill>
                <a:schemeClr val="dk1"/>
              </a:solidFill>
            </a:endParaRPr>
          </a:p>
          <a:p>
            <a:pPr marL="0" lvl="0" indent="0" algn="l" rtl="0">
              <a:spcBef>
                <a:spcPts val="0"/>
              </a:spcBef>
              <a:spcAft>
                <a:spcPts val="0"/>
              </a:spcAft>
              <a:buNone/>
            </a:pPr>
            <a:r>
              <a:rPr lang="en-US" sz="1400" b="1" dirty="0">
                <a:solidFill>
                  <a:schemeClr val="dk1"/>
                </a:solidFill>
              </a:rPr>
              <a:t>Domains of the T-PESS Rubric</a:t>
            </a:r>
            <a:endParaRPr sz="1400" b="1" dirty="0">
              <a:solidFill>
                <a:schemeClr val="dk1"/>
              </a:solidFill>
            </a:endParaRPr>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0" dirty="0">
                <a:solidFill>
                  <a:schemeClr val="dk1"/>
                </a:solidFill>
              </a:rPr>
              <a:t>Before you begin the transitions in this slide, ask the audience to be thinking about the significance of each Domain and the magnitude of what is being expected of principals.</a:t>
            </a:r>
            <a:endParaRPr dirty="0"/>
          </a:p>
          <a:p>
            <a:pPr marL="0" lvl="0" indent="0" algn="l" rtl="0">
              <a:spcBef>
                <a:spcPts val="0"/>
              </a:spcBef>
              <a:spcAft>
                <a:spcPts val="0"/>
              </a:spcAft>
              <a:buNone/>
            </a:pPr>
            <a:endParaRPr sz="1400" b="0" dirty="0">
              <a:solidFill>
                <a:schemeClr val="dk1"/>
              </a:solidFill>
            </a:endParaRPr>
          </a:p>
          <a:p>
            <a:pPr marL="0" lvl="0" indent="0" algn="l" rtl="0">
              <a:spcBef>
                <a:spcPts val="0"/>
              </a:spcBef>
              <a:spcAft>
                <a:spcPts val="0"/>
              </a:spcAft>
              <a:buNone/>
            </a:pPr>
            <a:r>
              <a:rPr lang="en-US" sz="1400" b="0" dirty="0">
                <a:solidFill>
                  <a:schemeClr val="dk1"/>
                </a:solidFill>
              </a:rPr>
              <a:t>Give them a minute to read the screen, then…</a:t>
            </a:r>
            <a:endParaRPr sz="1400" b="0" dirty="0">
              <a:solidFill>
                <a:schemeClr val="dk1"/>
              </a:solidFill>
            </a:endParaRPr>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The “T-PESS Rubric is constructed with 5 Domains which align to the Principal Standards and the Effective Schools Framework. As you know from your previous training, these five (5) standards represent the goals Texas principals strive towards. The standards and the corresponding indicators, knowledge, and skills are designed to be aligned with the training, appraisal, and professional development of principals. </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The Texas Principal Standards which comprise the T-PESS rubric are ALL ABOUT INSTRUCTION and there was extensive discussion about how to order the Domains.</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Note to Facilitator</a:t>
            </a:r>
            <a:endParaRPr sz="1400" b="1" i="1" dirty="0">
              <a:solidFill>
                <a:schemeClr val="dk1"/>
              </a:solidFill>
            </a:endParaRPr>
          </a:p>
          <a:p>
            <a:pPr marL="0" lvl="0" indent="0" algn="l" rtl="0">
              <a:spcBef>
                <a:spcPts val="0"/>
              </a:spcBef>
              <a:spcAft>
                <a:spcPts val="0"/>
              </a:spcAft>
              <a:buNone/>
            </a:pPr>
            <a:r>
              <a:rPr lang="en-US" sz="1400" u="sng" dirty="0">
                <a:solidFill>
                  <a:schemeClr val="dk1"/>
                </a:solidFill>
              </a:rPr>
              <a:t>The Texas Education Agency (TEA) and the Principal Advisory Committee completed new principal standards in 2013. </a:t>
            </a:r>
            <a:r>
              <a:rPr lang="en-US" sz="1400" dirty="0">
                <a:solidFill>
                  <a:schemeClr val="dk1"/>
                </a:solidFill>
              </a:rPr>
              <a:t>These new standards (see Appendix A) are found in Chapter 149 of the Texas Administrative Code and are expected to serve as the foundation for the new leadership appraisal and support system. (Texas Administrative Code (TAC), Title 19, Part II Chapter §149.2001: Commissioner’s Rules Concerning Educator Standards: Principal Standards. Retrieved from (http://ritter.tea.state.tx.us/rules/tac/chapter149/)</a:t>
            </a:r>
            <a:endParaRPr dirty="0"/>
          </a:p>
          <a:p>
            <a:pPr marL="0" lvl="0" indent="0" algn="l" rtl="0">
              <a:spcBef>
                <a:spcPts val="0"/>
              </a:spcBef>
              <a:spcAft>
                <a:spcPts val="0"/>
              </a:spcAft>
              <a:buNone/>
            </a:pPr>
            <a:r>
              <a:rPr lang="en-US" sz="1400" dirty="0">
                <a:solidFill>
                  <a:schemeClr val="dk1"/>
                </a:solidFill>
              </a:rPr>
              <a:t>  </a:t>
            </a:r>
            <a:endParaRPr dirty="0"/>
          </a:p>
          <a:p>
            <a:pPr marL="0" lvl="0" indent="0" algn="l" rtl="0">
              <a:spcBef>
                <a:spcPts val="0"/>
              </a:spcBef>
              <a:spcAft>
                <a:spcPts val="0"/>
              </a:spcAft>
              <a:buNone/>
            </a:pPr>
            <a:r>
              <a:rPr lang="en-US" sz="1400" dirty="0">
                <a:solidFill>
                  <a:schemeClr val="dk1"/>
                </a:solidFill>
              </a:rPr>
              <a:t> </a:t>
            </a:r>
            <a:endParaRPr dirty="0"/>
          </a:p>
          <a:p>
            <a:pPr marL="0" lvl="0" indent="0" algn="l" rtl="0">
              <a:spcBef>
                <a:spcPts val="0"/>
              </a:spcBef>
              <a:spcAft>
                <a:spcPts val="0"/>
              </a:spcAft>
              <a:buNone/>
            </a:pPr>
            <a:endParaRPr dirty="0"/>
          </a:p>
        </p:txBody>
      </p:sp>
      <p:sp>
        <p:nvSpPr>
          <p:cNvPr id="276" name="Google Shape;276;p14: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
        <p:nvSpPr>
          <p:cNvPr id="277" name="Google Shape;277;p14:notes"/>
          <p:cNvSpPr txBox="1">
            <a:spLocks noGrp="1"/>
          </p:cNvSpPr>
          <p:nvPr>
            <p:ph type="dt" idx="10"/>
          </p:nvPr>
        </p:nvSpPr>
        <p:spPr>
          <a:xfrm>
            <a:off x="5265810" y="1"/>
            <a:ext cx="4028440" cy="3440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6/2014</a:t>
            </a:r>
            <a:endParaRPr/>
          </a:p>
        </p:txBody>
      </p:sp>
      <p:sp>
        <p:nvSpPr>
          <p:cNvPr id="278" name="Google Shape;278;p14:notes"/>
          <p:cNvSpPr txBox="1">
            <a:spLocks noGrp="1"/>
          </p:cNvSpPr>
          <p:nvPr>
            <p:ph type="hdr" idx="3"/>
          </p:nvPr>
        </p:nvSpPr>
        <p:spPr>
          <a:xfrm>
            <a:off x="0" y="1"/>
            <a:ext cx="4028440" cy="3440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Texas Principal Evaluation-PPT</a:t>
            </a:r>
            <a:endParaRPr/>
          </a:p>
        </p:txBody>
      </p:sp>
      <p:sp>
        <p:nvSpPr>
          <p:cNvPr id="279" name="Google Shape;279;p14:notes"/>
          <p:cNvSpPr txBox="1"/>
          <p:nvPr/>
        </p:nvSpPr>
        <p:spPr>
          <a:xfrm>
            <a:off x="0" y="0"/>
            <a:ext cx="3810000" cy="127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5: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5: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5 </a:t>
            </a:r>
            <a:r>
              <a:rPr lang="en-US" sz="1200" b="0" dirty="0">
                <a:solidFill>
                  <a:schemeClr val="dk1"/>
                </a:solidFill>
              </a:rPr>
              <a:t>minutes</a:t>
            </a:r>
          </a:p>
          <a:p>
            <a:pPr marL="0" lvl="0" indent="0" algn="l" rtl="0">
              <a:spcBef>
                <a:spcPts val="0"/>
              </a:spcBef>
              <a:spcAft>
                <a:spcPts val="0"/>
              </a:spcAft>
              <a:buNone/>
            </a:pPr>
            <a:endParaRPr b="1" dirty="0"/>
          </a:p>
          <a:p>
            <a:pPr marL="0" lvl="0" indent="0" algn="l" rtl="0">
              <a:spcBef>
                <a:spcPts val="0"/>
              </a:spcBef>
              <a:spcAft>
                <a:spcPts val="0"/>
              </a:spcAft>
              <a:buNone/>
            </a:pPr>
            <a:r>
              <a:rPr lang="en-US" b="1" dirty="0"/>
              <a:t>The T-PESS Rubric is the driver for the process; therefore, a large segment of the training will be spent on unpacking the rubric and making connections with the new Principal Handbook which further clarifies essential actions and practices.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participants to have their rubric, Principal Handbook, highlighter and pen ready.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We will start with an “I do” or a “See It” in action activity. Turn to Domain 1 – School Leadership and Planning, and Indicator 1.1 – Ethics and Standards.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Using the highlighter, I’m looking at Domain 1 and will highlight the essence of this domain, which is school leadership and planning.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Moving down to the indicator, it reads: Indicator 1.1 – Ethics and Standards – Adheres to and applies the Code of Ethics and Standard Practices for Texas Educators.  I’m going to highlight Code of Ethics and Standard Practices to indicate that this is the focus of the indicator.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Next, we will look at the descriptors or practices for each performance level of this indicator. Starting with Developing and moving towards the left, it reads “Understands and adheres to the Code of Ethics and Standard Practices for Texas Educators.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0" lvl="0" indent="0" algn="l" rtl="0">
              <a:spcBef>
                <a:spcPts val="0"/>
              </a:spcBef>
              <a:spcAft>
                <a:spcPts val="0"/>
              </a:spcAft>
              <a:buNone/>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 highlighted the key words.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0" lvl="0" indent="0" algn="l" rtl="0">
              <a:spcBef>
                <a:spcPts val="0"/>
              </a:spcBef>
              <a:spcAft>
                <a:spcPts val="0"/>
              </a:spcAft>
              <a:buNone/>
            </a:pPr>
            <a:endPar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0" lvl="0" indent="0" algn="l" rtl="0">
              <a:spcBef>
                <a:spcPts val="0"/>
              </a:spcBef>
              <a:spcAft>
                <a:spcPts val="0"/>
              </a:spcAft>
              <a:buNone/>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Shifting to the Proficient level, it reads “Develops and implements processes to regularly address ethical behaviors, and quality practices that are professional and student-centered.” Again, I highlight the changes and make note of “regularly”.</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0" lvl="0" indent="0" algn="l" rtl="0">
              <a:spcBef>
                <a:spcPts val="0"/>
              </a:spcBef>
              <a:spcAft>
                <a:spcPts val="0"/>
              </a:spcAft>
              <a:buNone/>
            </a:pPr>
            <a:endPar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0" lvl="0" indent="0" algn="l" rtl="0">
              <a:spcBef>
                <a:spcPts val="0"/>
              </a:spcBef>
              <a:spcAft>
                <a:spcPts val="0"/>
              </a:spcAft>
              <a:buNone/>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In the Accomplished level, I highlight “Collaborates with leadership teams to consistently develop and monitor strategies which….” Two words that stand out are consistently and fully.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0" lvl="0" indent="0" algn="l" rtl="0">
              <a:spcBef>
                <a:spcPts val="0"/>
              </a:spcBef>
              <a:spcAft>
                <a:spcPts val="0"/>
              </a:spcAft>
              <a:buNone/>
            </a:pPr>
            <a:endParaRP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0" lvl="0" indent="0" algn="l" rtl="0">
              <a:spcBef>
                <a:spcPts val="0"/>
              </a:spcBef>
              <a:spcAft>
                <a:spcPts val="0"/>
              </a:spcAft>
              <a:buNone/>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In the Distinguished level, I highlight “Actively leads, shares, and models related policy, ethics, and standards of practice to build capacity with other district and campus leaders. “ The practice here is a heightened level of implementation with a larger system impact. </a:t>
            </a:r>
            <a:endParaRPr dirty="0"/>
          </a:p>
        </p:txBody>
      </p:sp>
      <p:sp>
        <p:nvSpPr>
          <p:cNvPr id="302" name="Google Shape;302;p15: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6: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8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Participants unpack Domain 1 per the slide. </a:t>
            </a:r>
            <a:endParaRPr dirty="0"/>
          </a:p>
        </p:txBody>
      </p:sp>
      <p:sp>
        <p:nvSpPr>
          <p:cNvPr id="314" name="Google Shape;314;p16: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8:notes"/>
          <p:cNvSpPr>
            <a:spLocks noGrp="1" noRot="1" noChangeAspect="1"/>
          </p:cNvSpPr>
          <p:nvPr>
            <p:ph type="sldImg" idx="2"/>
          </p:nvPr>
        </p:nvSpPr>
        <p:spPr>
          <a:xfrm>
            <a:off x="2103438" y="134938"/>
            <a:ext cx="2806700" cy="210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8:notes"/>
          <p:cNvSpPr txBox="1">
            <a:spLocks noGrp="1"/>
          </p:cNvSpPr>
          <p:nvPr>
            <p:ph type="body" idx="1"/>
          </p:nvPr>
        </p:nvSpPr>
        <p:spPr>
          <a:xfrm>
            <a:off x="292099" y="2392680"/>
            <a:ext cx="6273800" cy="660209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10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minutes</a:t>
            </a:r>
            <a:r>
              <a:rPr lang="en-US" dirty="0"/>
              <a:t> in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small groups </a:t>
            </a:r>
          </a:p>
          <a:p>
            <a:pPr marL="0" lvl="0" indent="0" algn="l" rtl="0">
              <a:spcBef>
                <a:spcPts val="0"/>
              </a:spcBef>
              <a:spcAft>
                <a:spcPts val="0"/>
              </a:spcAft>
              <a:buNone/>
            </a:pPr>
            <a:r>
              <a:rPr lang="en-US" dirty="0"/>
              <a:t>3 minutes whole group debrief after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8"/>
                  </a:ext>
                </a:extLst>
              </a:rPr>
              <a:t>small groups</a:t>
            </a:r>
            <a:endParaRPr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Participants debrief in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8"/>
                  </a:ext>
                </a:extLst>
              </a:rPr>
              <a:t>small groups</a:t>
            </a:r>
            <a:r>
              <a:rPr lang="en-US" dirty="0"/>
              <a:t>.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Use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c</a:t>
            </a:r>
            <a:r>
              <a:rPr lang="en-US" dirty="0"/>
              <a:t>old call in small groups and then have some share when they return to whole group. </a:t>
            </a:r>
            <a:endParaRPr dirty="0"/>
          </a:p>
          <a:p>
            <a:pPr marL="0" lvl="0" indent="0" algn="l" rtl="0">
              <a:spcBef>
                <a:spcPts val="0"/>
              </a:spcBef>
              <a:spcAft>
                <a:spcPts val="0"/>
              </a:spcAft>
              <a:buNone/>
            </a:pPr>
            <a:endParaRPr dirty="0"/>
          </a:p>
        </p:txBody>
      </p:sp>
      <p:sp>
        <p:nvSpPr>
          <p:cNvPr id="456" name="Google Shape;456;p28:notes"/>
          <p:cNvSpPr txBox="1">
            <a:spLocks noGrp="1"/>
          </p:cNvSpPr>
          <p:nvPr>
            <p:ph type="sldNum" idx="12"/>
          </p:nvPr>
        </p:nvSpPr>
        <p:spPr>
          <a:xfrm>
            <a:off x="3884613" y="9084733"/>
            <a:ext cx="2971800" cy="2116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8: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8: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2 </a:t>
            </a:r>
            <a:r>
              <a:rPr lang="en-US" sz="1200" b="0" dirty="0">
                <a:solidFill>
                  <a:schemeClr val="dk1"/>
                </a:solidFill>
              </a:rPr>
              <a:t>minutes</a:t>
            </a:r>
            <a:endParaRPr lang="en-US"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Review the slide. </a:t>
            </a:r>
            <a:endParaRPr dirty="0"/>
          </a:p>
          <a:p>
            <a:pPr marL="0" lvl="0" indent="0" algn="l" rtl="0">
              <a:spcBef>
                <a:spcPts val="0"/>
              </a:spcBef>
              <a:spcAft>
                <a:spcPts val="0"/>
              </a:spcAft>
              <a:buNone/>
            </a:pPr>
            <a:endParaRPr dirty="0"/>
          </a:p>
        </p:txBody>
      </p:sp>
      <p:sp>
        <p:nvSpPr>
          <p:cNvPr id="330" name="Google Shape;330;p18: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9: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9: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1 minute</a:t>
            </a:r>
          </a:p>
          <a:p>
            <a:pPr marL="0" lvl="0" indent="0" algn="l" rtl="0">
              <a:spcBef>
                <a:spcPts val="0"/>
              </a:spcBef>
              <a:spcAft>
                <a:spcPts val="0"/>
              </a:spcAft>
              <a:buNone/>
            </a:pPr>
            <a:endParaRPr dirty="0"/>
          </a:p>
          <a:p>
            <a:pPr marL="0" lvl="0" indent="0" algn="l" rtl="0">
              <a:spcBef>
                <a:spcPts val="0"/>
              </a:spcBef>
              <a:spcAft>
                <a:spcPts val="0"/>
              </a:spcAft>
              <a:buNone/>
            </a:pPr>
            <a:r>
              <a:rPr lang="en-US" dirty="0"/>
              <a:t>Introduce the Principal Handbook. </a:t>
            </a:r>
            <a:endParaRPr dirty="0"/>
          </a:p>
        </p:txBody>
      </p:sp>
      <p:sp>
        <p:nvSpPr>
          <p:cNvPr id="338" name="Google Shape;338;p19: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dirty="0"/>
              <a:t>2 </a:t>
            </a:r>
            <a:r>
              <a:rPr lang="en-US" sz="1200" b="0" dirty="0">
                <a:solidFill>
                  <a:schemeClr val="dk1"/>
                </a:solidFill>
              </a:rPr>
              <a:t>minutes</a:t>
            </a:r>
            <a:endParaRPr dirty="0"/>
          </a:p>
          <a:p>
            <a:pPr marL="0" lvl="0" indent="0" algn="l" rtl="0">
              <a:spcBef>
                <a:spcPts val="600"/>
              </a:spcBef>
              <a:spcAft>
                <a:spcPts val="0"/>
              </a:spcAft>
              <a:buNone/>
            </a:pPr>
            <a:endParaRPr b="0" dirty="0"/>
          </a:p>
          <a:p>
            <a:pPr marL="0" lvl="0" indent="0" algn="l" rtl="0">
              <a:spcBef>
                <a:spcPts val="600"/>
              </a:spcBef>
              <a:spcAft>
                <a:spcPts val="0"/>
              </a:spcAft>
              <a:buNone/>
            </a:pPr>
            <a:r>
              <a:rPr lang="en-US" b="0" dirty="0"/>
              <a:t>Read through slide:</a:t>
            </a:r>
            <a:endParaRPr b="0" dirty="0"/>
          </a:p>
          <a:p>
            <a:pPr marL="0" lvl="0" indent="0" algn="l" rtl="0">
              <a:spcBef>
                <a:spcPts val="600"/>
              </a:spcBef>
              <a:spcAft>
                <a:spcPts val="0"/>
              </a:spcAft>
              <a:buNone/>
            </a:pPr>
            <a:endParaRPr b="1" dirty="0"/>
          </a:p>
          <a:p>
            <a:pPr marL="0" lvl="0" indent="0" algn="l" rtl="0">
              <a:spcBef>
                <a:spcPts val="600"/>
              </a:spcBef>
              <a:spcAft>
                <a:spcPts val="0"/>
              </a:spcAft>
              <a:buNone/>
            </a:pPr>
            <a:r>
              <a:rPr lang="en-US" b="1" dirty="0"/>
              <a:t>The purpose of this orientation module is to ensure that Principals will understand:</a:t>
            </a:r>
            <a:endParaRPr dirty="0"/>
          </a:p>
          <a:p>
            <a:pPr marL="796925" lvl="1" indent="-339725" algn="l" rtl="0">
              <a:spcBef>
                <a:spcPts val="600"/>
              </a:spcBef>
              <a:spcAft>
                <a:spcPts val="0"/>
              </a:spcAft>
              <a:buClr>
                <a:schemeClr val="dk1"/>
              </a:buClr>
              <a:buSzPts val="1200"/>
              <a:buFont typeface="Calibri"/>
              <a:buAutoNum type="arabicPeriod"/>
            </a:pPr>
            <a:r>
              <a:rPr lang="en-US" b="1" dirty="0"/>
              <a:t>The T-PESS evaluation system </a:t>
            </a:r>
            <a:endParaRPr dirty="0"/>
          </a:p>
          <a:p>
            <a:pPr marL="796925" lvl="1" indent="-339725" algn="l" rtl="0">
              <a:spcBef>
                <a:spcPts val="600"/>
              </a:spcBef>
              <a:spcAft>
                <a:spcPts val="0"/>
              </a:spcAft>
              <a:buClr>
                <a:schemeClr val="dk1"/>
              </a:buClr>
              <a:buSzPts val="1200"/>
              <a:buFont typeface="Calibri"/>
              <a:buAutoNum type="arabicPeriod"/>
            </a:pPr>
            <a:r>
              <a:rPr lang="en-US" b="1" dirty="0"/>
              <a:t>Expectations for Principals/Appraisees</a:t>
            </a:r>
            <a:endParaRPr dirty="0"/>
          </a:p>
          <a:p>
            <a:pPr marL="796925" lvl="1" indent="-339725" algn="l" rtl="0">
              <a:spcBef>
                <a:spcPts val="600"/>
              </a:spcBef>
              <a:spcAft>
                <a:spcPts val="0"/>
              </a:spcAft>
              <a:buClr>
                <a:schemeClr val="dk1"/>
              </a:buClr>
              <a:buSzPts val="1200"/>
              <a:buFont typeface="Calibri"/>
              <a:buAutoNum type="arabicPeriod"/>
            </a:pPr>
            <a:r>
              <a:rPr lang="en-US" b="1" dirty="0"/>
              <a:t>How performance will be measured on the rubric</a:t>
            </a:r>
            <a:endParaRPr dirty="0"/>
          </a:p>
          <a:p>
            <a:pPr marL="796925" lvl="1" indent="-339725" algn="l" rtl="0">
              <a:spcBef>
                <a:spcPts val="600"/>
              </a:spcBef>
              <a:spcAft>
                <a:spcPts val="0"/>
              </a:spcAft>
              <a:buClr>
                <a:schemeClr val="dk1"/>
              </a:buClr>
              <a:buSzPts val="1200"/>
              <a:buFont typeface="Calibri"/>
              <a:buAutoNum type="arabicPeriod"/>
            </a:pPr>
            <a:r>
              <a:rPr lang="en-US" b="1" dirty="0"/>
              <a:t>How to use the respective materials (forms, etc.)</a:t>
            </a:r>
            <a:endParaRPr dirty="0"/>
          </a:p>
          <a:p>
            <a:pPr marL="796925" lvl="1" indent="-339725" algn="l" rtl="0">
              <a:spcBef>
                <a:spcPts val="600"/>
              </a:spcBef>
              <a:spcAft>
                <a:spcPts val="0"/>
              </a:spcAft>
              <a:buClr>
                <a:schemeClr val="dk1"/>
              </a:buClr>
              <a:buSzPts val="1200"/>
              <a:buFont typeface="Calibri"/>
              <a:buAutoNum type="arabicPeriod"/>
            </a:pPr>
            <a:r>
              <a:rPr lang="en-US" b="1" dirty="0"/>
              <a:t>The T-PESS process is annual and on-going:  BOY, MOY &amp; EOY </a:t>
            </a:r>
            <a:endParaRPr dirty="0"/>
          </a:p>
          <a:p>
            <a:pPr marL="796925" lvl="1" indent="-339725" algn="l" rtl="0">
              <a:spcBef>
                <a:spcPts val="600"/>
              </a:spcBef>
              <a:spcAft>
                <a:spcPts val="0"/>
              </a:spcAft>
              <a:buClr>
                <a:schemeClr val="dk1"/>
              </a:buClr>
              <a:buSzPts val="1200"/>
              <a:buFont typeface="Calibri"/>
              <a:buAutoNum type="arabicPeriod"/>
            </a:pPr>
            <a:r>
              <a:rPr lang="en-US" b="1" dirty="0"/>
              <a:t>The T-PESS process designed to promote professional growth</a:t>
            </a:r>
            <a:endParaRPr dirty="0"/>
          </a:p>
          <a:p>
            <a:pPr marL="0" lvl="0" indent="0" algn="l" rtl="0">
              <a:spcBef>
                <a:spcPts val="600"/>
              </a:spcBef>
              <a:spcAft>
                <a:spcPts val="0"/>
              </a:spcAft>
              <a:buNone/>
            </a:pPr>
            <a:endParaRPr dirty="0"/>
          </a:p>
        </p:txBody>
      </p:sp>
      <p:sp>
        <p:nvSpPr>
          <p:cNvPr id="77" name="Google Shape;77;p2: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
        <p:nvSpPr>
          <p:cNvPr id="78" name="Google Shape;78;p2:notes"/>
          <p:cNvSpPr txBox="1">
            <a:spLocks noGrp="1"/>
          </p:cNvSpPr>
          <p:nvPr>
            <p:ph type="dt" idx="10"/>
          </p:nvPr>
        </p:nvSpPr>
        <p:spPr>
          <a:xfrm>
            <a:off x="3970938" y="0"/>
            <a:ext cx="3037840" cy="466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9/2016</a:t>
            </a:r>
            <a:endParaRPr/>
          </a:p>
        </p:txBody>
      </p:sp>
      <p:sp>
        <p:nvSpPr>
          <p:cNvPr id="79" name="Google Shape;79;p2:notes"/>
          <p:cNvSpPr txBox="1">
            <a:spLocks noGrp="1"/>
          </p:cNvSpPr>
          <p:nvPr>
            <p:ph type="hdr" idx="3"/>
          </p:nvPr>
        </p:nvSpPr>
        <p:spPr>
          <a:xfrm>
            <a:off x="0" y="0"/>
            <a:ext cx="3037840" cy="466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Principal Orientation-PPT</a:t>
            </a:r>
            <a:endParaRPr/>
          </a:p>
        </p:txBody>
      </p:sp>
      <p:sp>
        <p:nvSpPr>
          <p:cNvPr id="80" name="Google Shape;80;p2:notes"/>
          <p:cNvSpPr txBox="1"/>
          <p:nvPr/>
        </p:nvSpPr>
        <p:spPr>
          <a:xfrm>
            <a:off x="0" y="0"/>
            <a:ext cx="3810000" cy="127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0: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0: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3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Process per the slide. Reassign participants to the same small group. </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46" name="Google Shape;346;p20: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1: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2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Have participants read and cold call to share reflections. </a:t>
            </a:r>
          </a:p>
        </p:txBody>
      </p:sp>
      <p:sp>
        <p:nvSpPr>
          <p:cNvPr id="354" name="Google Shape;354;p21: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2: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7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Following Break – Begin to process Domain 2 using the same processes as Domain 1. </a:t>
            </a:r>
            <a:endParaRPr dirty="0"/>
          </a:p>
        </p:txBody>
      </p:sp>
      <p:sp>
        <p:nvSpPr>
          <p:cNvPr id="362" name="Google Shape;362;p22: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3: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5 minutes</a:t>
            </a:r>
          </a:p>
          <a:p>
            <a:pPr marL="0" lvl="0" indent="0" algn="l" rtl="0">
              <a:spcBef>
                <a:spcPts val="0"/>
              </a:spcBef>
              <a:spcAft>
                <a:spcPts val="0"/>
              </a:spcAft>
              <a:buNone/>
            </a:pPr>
            <a:endParaRPr dirty="0"/>
          </a:p>
          <a:p>
            <a:pPr marL="0" lvl="0" indent="0" algn="l" rtl="0">
              <a:spcBef>
                <a:spcPts val="0"/>
              </a:spcBef>
              <a:spcAft>
                <a:spcPts val="0"/>
              </a:spcAft>
              <a:buNone/>
            </a:pPr>
            <a:r>
              <a:rPr lang="en-US" dirty="0"/>
              <a:t>Process per the slide in </a:t>
            </a:r>
            <a:r>
              <a:rPr lang="en-US"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small groups</a:t>
            </a:r>
            <a:r>
              <a:rPr lang="en-US" dirty="0"/>
              <a:t>.  </a:t>
            </a:r>
            <a:endParaRPr dirty="0"/>
          </a:p>
        </p:txBody>
      </p:sp>
      <p:sp>
        <p:nvSpPr>
          <p:cNvPr id="370" name="Google Shape;370;p23: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4: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4: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1 </a:t>
            </a:r>
            <a:r>
              <a:rPr lang="en-US" sz="1200" b="0" dirty="0">
                <a:solidFill>
                  <a:schemeClr val="dk1"/>
                </a:solidFill>
              </a:rPr>
              <a:t>minute</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Refer to this section of the Principal Handbook.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78" name="Google Shape;378;p24: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5: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5: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9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Process per the slide. Send participants to the same small groups as Domain 1. </a:t>
            </a:r>
            <a:endParaRPr dirty="0"/>
          </a:p>
        </p:txBody>
      </p:sp>
      <p:sp>
        <p:nvSpPr>
          <p:cNvPr id="386" name="Google Shape;386;p25: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6: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6: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2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Process per the slide.  </a:t>
            </a:r>
            <a:endParaRPr dirty="0"/>
          </a:p>
        </p:txBody>
      </p:sp>
      <p:sp>
        <p:nvSpPr>
          <p:cNvPr id="394" name="Google Shape;394;p26: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7: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7: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8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Process per the slide. Send participants into new small groups after this analysis.</a:t>
            </a:r>
            <a:endParaRPr dirty="0"/>
          </a:p>
        </p:txBody>
      </p:sp>
      <p:sp>
        <p:nvSpPr>
          <p:cNvPr id="402" name="Google Shape;402;p27: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8: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8: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10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Process per the slide and send participants into new small groups for this Domain and Domain 4. </a:t>
            </a:r>
            <a:endParaRPr dirty="0"/>
          </a:p>
        </p:txBody>
      </p:sp>
      <p:sp>
        <p:nvSpPr>
          <p:cNvPr id="410" name="Google Shape;410;p28: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9: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9: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1 </a:t>
            </a:r>
            <a:r>
              <a:rPr lang="en-US" sz="1200" b="0" dirty="0">
                <a:solidFill>
                  <a:schemeClr val="dk1"/>
                </a:solidFill>
              </a:rPr>
              <a:t>minute</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Direct participants to this section of the Principal Handbook. </a:t>
            </a:r>
            <a:endParaRPr dirty="0"/>
          </a:p>
        </p:txBody>
      </p:sp>
      <p:sp>
        <p:nvSpPr>
          <p:cNvPr id="418" name="Google Shape;418;p29: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2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(Participants should have copies of the materials.)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Make sure participants have these materials, plus a highlighter. </a:t>
            </a:r>
            <a:endParaRPr dirty="0"/>
          </a:p>
        </p:txBody>
      </p:sp>
      <p:sp>
        <p:nvSpPr>
          <p:cNvPr id="89" name="Google Shape;89;p3: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0: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0: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6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Process per the slide. Send participants back to small groups to process. </a:t>
            </a:r>
            <a:endParaRPr dirty="0"/>
          </a:p>
        </p:txBody>
      </p:sp>
      <p:sp>
        <p:nvSpPr>
          <p:cNvPr id="426" name="Google Shape;426;p30: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1: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31: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2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Process per the slide. </a:t>
            </a:r>
            <a:endParaRPr dirty="0"/>
          </a:p>
        </p:txBody>
      </p:sp>
      <p:sp>
        <p:nvSpPr>
          <p:cNvPr id="434" name="Google Shape;434;p31: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2: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32: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4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Process per the side for Domain 4. </a:t>
            </a:r>
            <a:endParaRPr dirty="0"/>
          </a:p>
        </p:txBody>
      </p:sp>
      <p:sp>
        <p:nvSpPr>
          <p:cNvPr id="442" name="Google Shape;442;p32: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3: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33: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5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Process per the slide in </a:t>
            </a:r>
            <a:r>
              <a:rPr lang="en-US"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0"/>
                  </a:ext>
                </a:extLst>
              </a:rPr>
              <a:t>small groups</a:t>
            </a:r>
            <a:r>
              <a:rPr lang="en-US" dirty="0"/>
              <a:t>. </a:t>
            </a:r>
          </a:p>
        </p:txBody>
      </p:sp>
      <p:sp>
        <p:nvSpPr>
          <p:cNvPr id="450" name="Google Shape;450;p33: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4: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4: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1 </a:t>
            </a:r>
            <a:r>
              <a:rPr lang="en-US" sz="1200" b="0" dirty="0">
                <a:solidFill>
                  <a:schemeClr val="dk1"/>
                </a:solidFill>
              </a:rPr>
              <a:t>minute</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Direct participants to this section of the Principal Handbook.</a:t>
            </a:r>
            <a:endParaRPr dirty="0"/>
          </a:p>
        </p:txBody>
      </p:sp>
      <p:sp>
        <p:nvSpPr>
          <p:cNvPr id="458" name="Google Shape;458;p34: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5: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5: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3 minutes</a:t>
            </a:r>
          </a:p>
          <a:p>
            <a:pPr marL="0" lvl="0" indent="0" algn="l" rtl="0">
              <a:spcBef>
                <a:spcPts val="0"/>
              </a:spcBef>
              <a:spcAft>
                <a:spcPts val="0"/>
              </a:spcAft>
              <a:buNone/>
            </a:pPr>
            <a:endParaRPr dirty="0"/>
          </a:p>
          <a:p>
            <a:pPr marL="0" lvl="0" indent="0" algn="l" rtl="0">
              <a:spcBef>
                <a:spcPts val="0"/>
              </a:spcBef>
              <a:spcAft>
                <a:spcPts val="0"/>
              </a:spcAft>
              <a:buNone/>
            </a:pPr>
            <a:r>
              <a:rPr lang="en-US" dirty="0"/>
              <a:t>Process per the slide. Send participants to the same </a:t>
            </a:r>
            <a:r>
              <a:rPr lang="en-US"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2"/>
                  </a:ext>
                </a:extLst>
              </a:rPr>
              <a:t>small groups</a:t>
            </a:r>
            <a:r>
              <a:rPr lang="en-US" dirty="0"/>
              <a:t> as prior. </a:t>
            </a:r>
          </a:p>
        </p:txBody>
      </p:sp>
      <p:sp>
        <p:nvSpPr>
          <p:cNvPr id="466" name="Google Shape;466;p35: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6: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36: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2 minutes</a:t>
            </a:r>
          </a:p>
          <a:p>
            <a:pPr marL="0" lvl="0" indent="0" algn="l" rtl="0">
              <a:spcBef>
                <a:spcPts val="0"/>
              </a:spcBef>
              <a:spcAft>
                <a:spcPts val="0"/>
              </a:spcAft>
              <a:buNone/>
            </a:pPr>
            <a:endParaRPr dirty="0"/>
          </a:p>
          <a:p>
            <a:pPr marL="0" lvl="0" indent="0" algn="l" rtl="0">
              <a:spcBef>
                <a:spcPts val="0"/>
              </a:spcBef>
              <a:spcAft>
                <a:spcPts val="0"/>
              </a:spcAft>
              <a:buNone/>
            </a:pPr>
            <a:r>
              <a:rPr lang="en-US" dirty="0"/>
              <a:t>Process per the slide. Ask for reflections from participants.</a:t>
            </a:r>
            <a:endParaRPr dirty="0"/>
          </a:p>
        </p:txBody>
      </p:sp>
      <p:sp>
        <p:nvSpPr>
          <p:cNvPr id="474" name="Google Shape;474;p36: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7: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37: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12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Process per the slide and send to third group. </a:t>
            </a:r>
            <a:endParaRPr dirty="0"/>
          </a:p>
        </p:txBody>
      </p:sp>
      <p:sp>
        <p:nvSpPr>
          <p:cNvPr id="482" name="Google Shape;482;p37: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8: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38: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a:t>
            </a:r>
            <a:r>
              <a:rPr lang="en-US" b="0" dirty="0"/>
              <a:t>2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Debrief in small groups.  Cold call to debrief. </a:t>
            </a:r>
            <a:endParaRPr dirty="0"/>
          </a:p>
        </p:txBody>
      </p:sp>
      <p:sp>
        <p:nvSpPr>
          <p:cNvPr id="490" name="Google Shape;490;p38: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9: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39: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a:t>
            </a:r>
            <a:r>
              <a:rPr lang="en-US" b="0" dirty="0"/>
              <a:t> </a:t>
            </a:r>
            <a:r>
              <a:rPr lang="en-US" sz="1200" b="0" dirty="0">
                <a:solidFill>
                  <a:schemeClr val="dk1"/>
                </a:solidFill>
              </a:rPr>
              <a:t>minute</a:t>
            </a: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Direct participants to this section of the Principal Handbook. </a:t>
            </a:r>
            <a:endParaRPr dirty="0"/>
          </a:p>
        </p:txBody>
      </p:sp>
      <p:sp>
        <p:nvSpPr>
          <p:cNvPr id="498" name="Google Shape;498;p39: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dirty="0"/>
              <a:t>3 minutes</a:t>
            </a:r>
            <a:endParaRPr lang="en-US" dirty="0"/>
          </a:p>
          <a:p>
            <a:pPr marL="0" lvl="0" indent="0" algn="l" rtl="0">
              <a:spcBef>
                <a:spcPts val="600"/>
              </a:spcBef>
              <a:spcAft>
                <a:spcPts val="0"/>
              </a:spcAft>
              <a:buNone/>
            </a:pPr>
            <a:endParaRPr b="0" dirty="0"/>
          </a:p>
          <a:p>
            <a:pPr marL="0" lvl="0" indent="0" algn="l" rtl="0">
              <a:spcBef>
                <a:spcPts val="600"/>
              </a:spcBef>
              <a:spcAft>
                <a:spcPts val="0"/>
              </a:spcAft>
              <a:buNone/>
            </a:pPr>
            <a:r>
              <a:rPr lang="en-US" b="0" dirty="0"/>
              <a:t>Read through slide and elaborate as follows:</a:t>
            </a:r>
            <a:endParaRPr dirty="0"/>
          </a:p>
          <a:p>
            <a:pPr marL="0" lvl="0" indent="0" algn="l" rtl="0">
              <a:spcBef>
                <a:spcPts val="600"/>
              </a:spcBef>
              <a:spcAft>
                <a:spcPts val="0"/>
              </a:spcAft>
              <a:buNone/>
            </a:pPr>
            <a:endParaRPr b="0" dirty="0"/>
          </a:p>
          <a:p>
            <a:pPr marL="228600" lvl="0" indent="-228600" algn="l" rtl="0">
              <a:spcBef>
                <a:spcPts val="600"/>
              </a:spcBef>
              <a:spcAft>
                <a:spcPts val="0"/>
              </a:spcAft>
              <a:buClr>
                <a:schemeClr val="dk1"/>
              </a:buClr>
              <a:buSzPts val="1200"/>
              <a:buFont typeface="Calibri"/>
              <a:buAutoNum type="arabicPeriod"/>
            </a:pPr>
            <a:r>
              <a:rPr lang="en-US" b="1" dirty="0"/>
              <a:t>Both the rubric and the Principal Handbook work together to clarify the principal practices for each domain and across performance levels. </a:t>
            </a:r>
            <a:endParaRPr dirty="0"/>
          </a:p>
          <a:p>
            <a:pPr marL="228600" lvl="0" indent="-228600" algn="l" rtl="0">
              <a:spcBef>
                <a:spcPts val="600"/>
              </a:spcBef>
              <a:spcAft>
                <a:spcPts val="0"/>
              </a:spcAft>
              <a:buClr>
                <a:schemeClr val="dk1"/>
              </a:buClr>
              <a:buSzPts val="1200"/>
              <a:buFont typeface="Calibri"/>
              <a:buAutoNum type="arabicPeriod"/>
            </a:pPr>
            <a:r>
              <a:rPr lang="en-US" b="1" dirty="0"/>
              <a:t>The previous rubric used an additive/cumulative scoring system which sometimes didn’t accurately measure the progression of practices. The new rubric shows the practices across performance levels as levels of implementation and impact. As with T-TESS, the new system uses preponderance of evidence to determine performance levels. </a:t>
            </a:r>
            <a:endParaRPr dirty="0"/>
          </a:p>
          <a:p>
            <a:pPr marL="228600" lvl="0" indent="-228600" algn="l" rtl="0">
              <a:spcBef>
                <a:spcPts val="600"/>
              </a:spcBef>
              <a:spcAft>
                <a:spcPts val="0"/>
              </a:spcAft>
              <a:buClr>
                <a:schemeClr val="dk1"/>
              </a:buClr>
              <a:buSzPts val="1200"/>
              <a:buFont typeface="Calibri"/>
              <a:buAutoNum type="arabicPeriod"/>
            </a:pPr>
            <a:r>
              <a:rPr lang="en-US" b="1" dirty="0"/>
              <a:t>The updated rubric is aligned to the Texas Principal Standards and the Effective Schools Framework which is used statewide to highlight best practices with school leadership and improvement. </a:t>
            </a:r>
            <a:endParaRPr dirty="0"/>
          </a:p>
          <a:p>
            <a:pPr marL="228600" lvl="0" indent="-228600" algn="l" rtl="0">
              <a:spcBef>
                <a:spcPts val="600"/>
              </a:spcBef>
              <a:spcAft>
                <a:spcPts val="0"/>
              </a:spcAft>
              <a:buClr>
                <a:schemeClr val="dk1"/>
              </a:buClr>
              <a:buSzPts val="1200"/>
              <a:buFont typeface="Calibri"/>
              <a:buAutoNum type="arabicPeriod"/>
            </a:pPr>
            <a:r>
              <a:rPr lang="en-US" b="1" dirty="0"/>
              <a:t>The system, overall, has been streamlined for ease of use with scoring and tracking. </a:t>
            </a:r>
            <a:endParaRPr dirty="0"/>
          </a:p>
          <a:p>
            <a:pPr marL="0" lvl="0" indent="0" algn="l" rtl="0">
              <a:spcBef>
                <a:spcPts val="600"/>
              </a:spcBef>
              <a:spcAft>
                <a:spcPts val="0"/>
              </a:spcAft>
              <a:buNone/>
            </a:pPr>
            <a:endParaRPr dirty="0"/>
          </a:p>
        </p:txBody>
      </p:sp>
      <p:sp>
        <p:nvSpPr>
          <p:cNvPr id="98" name="Google Shape;98;p4: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
        <p:nvSpPr>
          <p:cNvPr id="99" name="Google Shape;99;p4:notes"/>
          <p:cNvSpPr txBox="1">
            <a:spLocks noGrp="1"/>
          </p:cNvSpPr>
          <p:nvPr>
            <p:ph type="dt" idx="10"/>
          </p:nvPr>
        </p:nvSpPr>
        <p:spPr>
          <a:xfrm>
            <a:off x="3970938" y="0"/>
            <a:ext cx="3037840" cy="466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9/2016</a:t>
            </a:r>
            <a:endParaRPr/>
          </a:p>
        </p:txBody>
      </p:sp>
      <p:sp>
        <p:nvSpPr>
          <p:cNvPr id="100" name="Google Shape;100;p4:notes"/>
          <p:cNvSpPr txBox="1">
            <a:spLocks noGrp="1"/>
          </p:cNvSpPr>
          <p:nvPr>
            <p:ph type="hdr" idx="3"/>
          </p:nvPr>
        </p:nvSpPr>
        <p:spPr>
          <a:xfrm>
            <a:off x="0" y="0"/>
            <a:ext cx="3037840" cy="466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Principal Orientation-PPT</a:t>
            </a:r>
            <a:endParaRPr/>
          </a:p>
        </p:txBody>
      </p:sp>
      <p:sp>
        <p:nvSpPr>
          <p:cNvPr id="101" name="Google Shape;101;p4:notes"/>
          <p:cNvSpPr txBox="1"/>
          <p:nvPr/>
        </p:nvSpPr>
        <p:spPr>
          <a:xfrm>
            <a:off x="0" y="0"/>
            <a:ext cx="3810000" cy="127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0: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40: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5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Participants read through this section of the Principal Handbook and make connections to the rubric’s descriptors. </a:t>
            </a:r>
            <a:endParaRPr dirty="0"/>
          </a:p>
          <a:p>
            <a:pPr marL="0" lvl="0" indent="0" algn="l" rtl="0">
              <a:spcBef>
                <a:spcPts val="0"/>
              </a:spcBef>
              <a:spcAft>
                <a:spcPts val="0"/>
              </a:spcAft>
              <a:buNone/>
            </a:pPr>
            <a:endParaRPr dirty="0"/>
          </a:p>
        </p:txBody>
      </p:sp>
      <p:sp>
        <p:nvSpPr>
          <p:cNvPr id="506" name="Google Shape;506;p40: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1: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41: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a:t>
            </a:r>
            <a:r>
              <a:rPr lang="en-US" b="0" dirty="0"/>
              <a:t> </a:t>
            </a:r>
            <a:r>
              <a:rPr lang="en-US" sz="1200" b="0" dirty="0">
                <a:solidFill>
                  <a:schemeClr val="dk1"/>
                </a:solidFill>
              </a:rPr>
              <a:t>minute</a:t>
            </a: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Participants review the sources of evidence on page 22. </a:t>
            </a:r>
            <a:endParaRPr dirty="0"/>
          </a:p>
        </p:txBody>
      </p:sp>
      <p:sp>
        <p:nvSpPr>
          <p:cNvPr id="514" name="Google Shape;514;p41: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2: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42: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2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Review the scoring information noted on the slide. </a:t>
            </a:r>
            <a:endParaRPr dirty="0"/>
          </a:p>
          <a:p>
            <a:pPr marL="0" lvl="0" indent="0" algn="l" rtl="0">
              <a:spcBef>
                <a:spcPts val="0"/>
              </a:spcBef>
              <a:spcAft>
                <a:spcPts val="0"/>
              </a:spcAft>
              <a:buNone/>
            </a:pPr>
            <a:r>
              <a:rPr lang="en-US" dirty="0"/>
              <a:t>Re-emphasize preponderance of evidence. </a:t>
            </a:r>
            <a:endParaRPr dirty="0"/>
          </a:p>
          <a:p>
            <a:pPr marL="0" lvl="0" indent="0" algn="l" rtl="0">
              <a:spcBef>
                <a:spcPts val="0"/>
              </a:spcBef>
              <a:spcAft>
                <a:spcPts val="0"/>
              </a:spcAft>
              <a:buNone/>
            </a:pPr>
            <a:r>
              <a:rPr lang="en-US" dirty="0"/>
              <a:t>Note the BOY, MOY, and EOY tables for each indicator. These EOY scores are used to complete the summative section of the forms.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Discuss the district’s scoring system.</a:t>
            </a:r>
            <a:endParaRPr dirty="0"/>
          </a:p>
        </p:txBody>
      </p:sp>
      <p:sp>
        <p:nvSpPr>
          <p:cNvPr id="522" name="Google Shape;522;p42: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3: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43: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2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Review the recommended timelines and how they apply to the appraiser, principal, or both, as noted on the slide. </a:t>
            </a:r>
            <a:endParaRPr dirty="0"/>
          </a:p>
        </p:txBody>
      </p:sp>
      <p:sp>
        <p:nvSpPr>
          <p:cNvPr id="532" name="Google Shape;532;p43: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4: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44: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2 </a:t>
            </a:r>
            <a:r>
              <a:rPr lang="en-US" sz="1400" b="0" dirty="0">
                <a:solidFill>
                  <a:schemeClr val="dk1"/>
                </a:solidFill>
              </a:rPr>
              <a:t>minutes</a:t>
            </a:r>
            <a:endParaRPr lang="en-US" sz="1400"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Take a minute to read about Step 2 on the slide. </a:t>
            </a:r>
            <a:endParaRPr dirty="0"/>
          </a:p>
          <a:p>
            <a:pPr marL="0" lvl="0" indent="0" algn="l" rtl="0">
              <a:spcBef>
                <a:spcPts val="0"/>
              </a:spcBef>
              <a:spcAft>
                <a:spcPts val="0"/>
              </a:spcAft>
              <a:buNone/>
            </a:pPr>
            <a:r>
              <a:rPr lang="en-US" sz="1400" b="1" dirty="0">
                <a:solidFill>
                  <a:schemeClr val="dk1"/>
                </a:solidFill>
              </a:rPr>
              <a:t> </a:t>
            </a:r>
            <a:endParaRPr sz="1400" b="1" dirty="0">
              <a:solidFill>
                <a:schemeClr val="dk1"/>
              </a:solidFill>
            </a:endParaRPr>
          </a:p>
        </p:txBody>
      </p:sp>
      <p:sp>
        <p:nvSpPr>
          <p:cNvPr id="541" name="Google Shape;541;p44: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pPr marL="0" lvl="0" indent="0" algn="r" rtl="0">
                <a:spcBef>
                  <a:spcPts val="0"/>
                </a:spcBef>
                <a:spcAft>
                  <a:spcPts val="0"/>
                </a:spcAft>
                <a:buNone/>
              </a:pPr>
              <a:t>44</a:t>
            </a:fld>
            <a:endParaRPr>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45: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45: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3 </a:t>
            </a:r>
            <a:r>
              <a:rPr lang="en-US" sz="1200" b="0" dirty="0">
                <a:solidFill>
                  <a:schemeClr val="dk1"/>
                </a:solidFill>
              </a:rPr>
              <a:t>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Remind participants that principals will receive this document – Principal Self-Assessment and Goal Setting Forms.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Have the document available to scan with them. Note the introduction, rubric self-analysis for BOY (EOY will be available for them at the end of year to compare), and goal-setting template to draft their goals. </a:t>
            </a:r>
            <a:endParaRPr dirty="0"/>
          </a:p>
          <a:p>
            <a:pPr marL="0" lvl="0" indent="0" algn="l" rtl="0">
              <a:spcBef>
                <a:spcPts val="0"/>
              </a:spcBef>
              <a:spcAft>
                <a:spcPts val="0"/>
              </a:spcAft>
              <a:buNone/>
            </a:pPr>
            <a:endParaRPr dirty="0"/>
          </a:p>
        </p:txBody>
      </p:sp>
      <p:sp>
        <p:nvSpPr>
          <p:cNvPr id="551" name="Google Shape;551;p45: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6: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46: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400" b="0" dirty="0"/>
              <a:t>2 </a:t>
            </a:r>
            <a:r>
              <a:rPr lang="en-US" sz="1400" b="0" dirty="0">
                <a:solidFill>
                  <a:schemeClr val="dk1"/>
                </a:solidFill>
              </a:rPr>
              <a:t>minutes</a:t>
            </a:r>
            <a:endParaRPr lang="en-US" sz="1400" dirty="0"/>
          </a:p>
          <a:p>
            <a:pPr marL="0" lvl="0" indent="0" algn="l" rtl="0">
              <a:lnSpc>
                <a:spcPct val="80000"/>
              </a:lnSpc>
              <a:spcBef>
                <a:spcPts val="0"/>
              </a:spcBef>
              <a:spcAft>
                <a:spcPts val="0"/>
              </a:spcAft>
              <a:buNone/>
            </a:pPr>
            <a:endParaRPr sz="1295" b="1" dirty="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en-US" sz="1295" b="1" dirty="0">
                <a:solidFill>
                  <a:schemeClr val="dk1"/>
                </a:solidFill>
                <a:latin typeface="Calibri"/>
                <a:ea typeface="Calibri"/>
                <a:cs typeface="Calibri"/>
                <a:sym typeface="Calibri"/>
              </a:rPr>
              <a:t>Self-Assessment is one of the most important elements of the process for principals.  This is where they think deeply about their own capacity and what they want to improve professionally.</a:t>
            </a:r>
            <a:endParaRPr dirty="0"/>
          </a:p>
          <a:p>
            <a:pPr marL="0" lvl="0" indent="0" algn="l" rtl="0">
              <a:lnSpc>
                <a:spcPct val="80000"/>
              </a:lnSpc>
              <a:spcBef>
                <a:spcPts val="0"/>
              </a:spcBef>
              <a:spcAft>
                <a:spcPts val="0"/>
              </a:spcAft>
              <a:buNone/>
            </a:pPr>
            <a:endParaRPr sz="1295" b="1" dirty="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en-US" sz="1295" b="1" dirty="0">
                <a:solidFill>
                  <a:schemeClr val="dk1"/>
                </a:solidFill>
                <a:latin typeface="Calibri"/>
                <a:ea typeface="Calibri"/>
                <a:cs typeface="Calibri"/>
                <a:sym typeface="Calibri"/>
              </a:rPr>
              <a:t>While there are many reasons for conducting a self-assessment, the primary purpose here is to provide a solid foundation on which for collegial conversations about leadership, clarify expectations associated with performance improvement, and serve as the basis of goal setting and professional growth plans.</a:t>
            </a:r>
            <a:endParaRPr dirty="0"/>
          </a:p>
          <a:p>
            <a:pPr marL="0" lvl="0" indent="0" algn="l" rtl="0">
              <a:lnSpc>
                <a:spcPct val="80000"/>
              </a:lnSpc>
              <a:spcBef>
                <a:spcPts val="0"/>
              </a:spcBef>
              <a:spcAft>
                <a:spcPts val="0"/>
              </a:spcAft>
              <a:buNone/>
            </a:pPr>
            <a:endParaRPr sz="1295" b="1" dirty="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en-US" sz="1295" b="1" dirty="0">
                <a:solidFill>
                  <a:schemeClr val="dk1"/>
                </a:solidFill>
                <a:latin typeface="Calibri"/>
                <a:ea typeface="Calibri"/>
                <a:cs typeface="Calibri"/>
                <a:sym typeface="Calibri"/>
              </a:rPr>
              <a:t>Principals deepen their understanding of the T-PESS rubric when they devote time to reading each standard and its related indicators to better under the level of performance that is expected.</a:t>
            </a:r>
            <a:endParaRPr dirty="0"/>
          </a:p>
          <a:p>
            <a:pPr marL="0" lvl="0" indent="0" algn="l" rtl="0">
              <a:lnSpc>
                <a:spcPct val="80000"/>
              </a:lnSpc>
              <a:spcBef>
                <a:spcPts val="0"/>
              </a:spcBef>
              <a:spcAft>
                <a:spcPts val="0"/>
              </a:spcAft>
              <a:buNone/>
            </a:pPr>
            <a:endParaRPr sz="1295" b="1" dirty="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en-US" sz="1295" b="1" dirty="0">
                <a:solidFill>
                  <a:schemeClr val="dk1"/>
                </a:solidFill>
                <a:latin typeface="Calibri"/>
                <a:ea typeface="Calibri"/>
                <a:cs typeface="Calibri"/>
                <a:sym typeface="Calibri"/>
              </a:rPr>
              <a:t>Previous evaluation instruments may not have been as rigorous nor as comprehensive as the T-PESS rubric.  Just like T-TESS, where more is being asked of teachers with regard to professional performance, T-PESS holds a very high standard for Principal performance. </a:t>
            </a:r>
            <a:endParaRPr dirty="0"/>
          </a:p>
          <a:p>
            <a:pPr marL="0" lvl="0" indent="0" algn="l" rtl="0">
              <a:lnSpc>
                <a:spcPct val="80000"/>
              </a:lnSpc>
              <a:spcBef>
                <a:spcPts val="0"/>
              </a:spcBef>
              <a:spcAft>
                <a:spcPts val="0"/>
              </a:spcAft>
              <a:buNone/>
            </a:pPr>
            <a:endParaRPr sz="1295" b="1" dirty="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en-US" sz="1295" b="1" dirty="0">
                <a:solidFill>
                  <a:schemeClr val="dk1"/>
                </a:solidFill>
                <a:latin typeface="Calibri"/>
                <a:ea typeface="Calibri"/>
                <a:cs typeface="Calibri"/>
                <a:sym typeface="Calibri"/>
              </a:rPr>
              <a:t>T-PESS, like T-TESS uses an aspiration rubric—there is room for every principal, no matter how experienced, to grow with this instrument.</a:t>
            </a:r>
            <a:endParaRPr dirty="0"/>
          </a:p>
          <a:p>
            <a:pPr marL="0" lvl="0" indent="0" algn="l" rtl="0">
              <a:lnSpc>
                <a:spcPct val="80000"/>
              </a:lnSpc>
              <a:spcBef>
                <a:spcPts val="0"/>
              </a:spcBef>
              <a:spcAft>
                <a:spcPts val="0"/>
              </a:spcAft>
              <a:buNone/>
            </a:pPr>
            <a:endParaRPr sz="1295" b="1" dirty="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en-US" sz="1295" b="1" dirty="0">
                <a:solidFill>
                  <a:schemeClr val="dk1"/>
                </a:solidFill>
                <a:latin typeface="Calibri"/>
                <a:ea typeface="Calibri"/>
                <a:cs typeface="Calibri"/>
                <a:sym typeface="Calibri"/>
              </a:rPr>
              <a:t>Ask:  How comfortable were principals with the self-assessment they led with teachers?  They will engage in the same reflective practice.</a:t>
            </a:r>
            <a:endParaRPr dirty="0"/>
          </a:p>
          <a:p>
            <a:pPr marL="0" lvl="0" indent="0" algn="l" rtl="0">
              <a:lnSpc>
                <a:spcPct val="80000"/>
              </a:lnSpc>
              <a:spcBef>
                <a:spcPts val="0"/>
              </a:spcBef>
              <a:spcAft>
                <a:spcPts val="0"/>
              </a:spcAft>
              <a:buNone/>
            </a:pPr>
            <a:endParaRPr sz="1295" b="1" dirty="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en-US" sz="1295" b="1" dirty="0">
                <a:solidFill>
                  <a:schemeClr val="dk1"/>
                </a:solidFill>
                <a:latin typeface="Calibri"/>
                <a:ea typeface="Calibri"/>
                <a:cs typeface="Calibri"/>
                <a:sym typeface="Calibri"/>
              </a:rPr>
              <a:t> </a:t>
            </a:r>
            <a:endParaRPr dirty="0"/>
          </a:p>
        </p:txBody>
      </p:sp>
      <p:sp>
        <p:nvSpPr>
          <p:cNvPr id="558" name="Google Shape;558;p46: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pPr marL="0" lvl="0" indent="0" algn="r" rtl="0">
                <a:spcBef>
                  <a:spcPts val="0"/>
                </a:spcBef>
                <a:spcAft>
                  <a:spcPts val="0"/>
                </a:spcAft>
                <a:buNone/>
              </a:pPr>
              <a:t>46</a:t>
            </a:fld>
            <a:endParaRPr>
              <a:solidFill>
                <a:srgbClr val="000000"/>
              </a:solidFill>
            </a:endParaRPr>
          </a:p>
        </p:txBody>
      </p:sp>
      <p:sp>
        <p:nvSpPr>
          <p:cNvPr id="559" name="Google Shape;559;p46:notes"/>
          <p:cNvSpPr txBox="1">
            <a:spLocks noGrp="1"/>
          </p:cNvSpPr>
          <p:nvPr>
            <p:ph type="dt" idx="10"/>
          </p:nvPr>
        </p:nvSpPr>
        <p:spPr>
          <a:xfrm>
            <a:off x="5265810" y="1"/>
            <a:ext cx="4028440" cy="3440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6/2014</a:t>
            </a:r>
            <a:endParaRPr/>
          </a:p>
        </p:txBody>
      </p:sp>
      <p:sp>
        <p:nvSpPr>
          <p:cNvPr id="560" name="Google Shape;560;p46:notes"/>
          <p:cNvSpPr txBox="1">
            <a:spLocks noGrp="1"/>
          </p:cNvSpPr>
          <p:nvPr>
            <p:ph type="hdr" idx="3"/>
          </p:nvPr>
        </p:nvSpPr>
        <p:spPr>
          <a:xfrm>
            <a:off x="0" y="1"/>
            <a:ext cx="4028440" cy="3440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Texas Principal Evaluation-PPT</a:t>
            </a:r>
            <a:endParaRPr/>
          </a:p>
        </p:txBody>
      </p:sp>
      <p:sp>
        <p:nvSpPr>
          <p:cNvPr id="561" name="Google Shape;561;p46:notes"/>
          <p:cNvSpPr txBox="1"/>
          <p:nvPr/>
        </p:nvSpPr>
        <p:spPr>
          <a:xfrm>
            <a:off x="0" y="0"/>
            <a:ext cx="3810000" cy="127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7: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47: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400" b="0" dirty="0"/>
              <a:t>2 </a:t>
            </a:r>
            <a:r>
              <a:rPr lang="en-US" sz="1400" b="0" dirty="0">
                <a:solidFill>
                  <a:schemeClr val="dk1"/>
                </a:solidFill>
              </a:rPr>
              <a:t>minutes</a:t>
            </a:r>
            <a:endParaRPr lang="en-US" sz="1400" dirty="0"/>
          </a:p>
          <a:p>
            <a:pPr marL="0" marR="0" lvl="0" indent="0" algn="l" rtl="0">
              <a:lnSpc>
                <a:spcPct val="100000"/>
              </a:lnSpc>
              <a:spcBef>
                <a:spcPts val="0"/>
              </a:spcBef>
              <a:spcAft>
                <a:spcPts val="0"/>
              </a:spcAft>
              <a:buClr>
                <a:schemeClr val="dk1"/>
              </a:buClr>
              <a:buSzPts val="1400"/>
              <a:buFont typeface="Calibri"/>
              <a:buNone/>
            </a:pPr>
            <a:endParaRPr sz="14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400" b="1" dirty="0">
                <a:solidFill>
                  <a:schemeClr val="dk1"/>
                </a:solidFill>
                <a:latin typeface="Calibri"/>
                <a:ea typeface="Calibri"/>
                <a:cs typeface="Calibri"/>
                <a:sym typeface="Calibri"/>
              </a:rPr>
              <a:t>Determine the evidence that best describes the current level of performance.</a:t>
            </a:r>
            <a:endParaRPr dirty="0"/>
          </a:p>
          <a:p>
            <a:pPr marL="0" lvl="0" indent="0" algn="l" rtl="0">
              <a:spcBef>
                <a:spcPts val="0"/>
              </a:spcBef>
              <a:spcAft>
                <a:spcPts val="0"/>
              </a:spcAft>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400" b="1" dirty="0">
                <a:solidFill>
                  <a:schemeClr val="dk1"/>
                </a:solidFill>
                <a:latin typeface="Calibri"/>
                <a:ea typeface="Calibri"/>
                <a:cs typeface="Calibri"/>
                <a:sym typeface="Calibri"/>
              </a:rPr>
              <a:t>This review method, going descriptor by descriptor, identifies the next step to goal setting and professional growth. Principals are encouraged to self-select an area for growth from within the T-PESS Rubric by using this process.  It is important for the principal to select an area of growth that he or she desires.  The personal goal should NOT be a campus plan goal.</a:t>
            </a:r>
            <a:endParaRPr dirty="0"/>
          </a:p>
          <a:p>
            <a:pPr marL="0" lvl="0" indent="0" algn="l" rtl="0">
              <a:spcBef>
                <a:spcPts val="0"/>
              </a:spcBef>
              <a:spcAft>
                <a:spcPts val="0"/>
              </a:spcAft>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400" b="1" dirty="0">
                <a:solidFill>
                  <a:schemeClr val="dk1"/>
                </a:solidFill>
                <a:latin typeface="Calibri"/>
                <a:ea typeface="Calibri"/>
                <a:cs typeface="Calibri"/>
                <a:sym typeface="Calibri"/>
              </a:rPr>
              <a:t>Professional growth goals pertain to the skills and abilities of the individual.</a:t>
            </a:r>
            <a:endParaRPr dirty="0"/>
          </a:p>
          <a:p>
            <a:pPr marL="0" lvl="0" indent="0" algn="l" rtl="0">
              <a:spcBef>
                <a:spcPts val="0"/>
              </a:spcBef>
              <a:spcAft>
                <a:spcPts val="0"/>
              </a:spcAft>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569" name="Google Shape;569;p47: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pPr marL="0" lvl="0" indent="0" algn="r" rtl="0">
                <a:spcBef>
                  <a:spcPts val="0"/>
                </a:spcBef>
                <a:spcAft>
                  <a:spcPts val="0"/>
                </a:spcAft>
                <a:buNone/>
              </a:pPr>
              <a:t>47</a:t>
            </a:fld>
            <a:endParaRPr>
              <a:solidFill>
                <a:srgbClr val="000000"/>
              </a:solidFill>
            </a:endParaRPr>
          </a:p>
        </p:txBody>
      </p:sp>
      <p:sp>
        <p:nvSpPr>
          <p:cNvPr id="570" name="Google Shape;570;p47:notes"/>
          <p:cNvSpPr txBox="1">
            <a:spLocks noGrp="1"/>
          </p:cNvSpPr>
          <p:nvPr>
            <p:ph type="dt" idx="10"/>
          </p:nvPr>
        </p:nvSpPr>
        <p:spPr>
          <a:xfrm>
            <a:off x="5265810" y="1"/>
            <a:ext cx="4028440" cy="3440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6/2014</a:t>
            </a:r>
            <a:endParaRPr/>
          </a:p>
        </p:txBody>
      </p:sp>
      <p:sp>
        <p:nvSpPr>
          <p:cNvPr id="571" name="Google Shape;571;p47:notes"/>
          <p:cNvSpPr txBox="1">
            <a:spLocks noGrp="1"/>
          </p:cNvSpPr>
          <p:nvPr>
            <p:ph type="hdr" idx="3"/>
          </p:nvPr>
        </p:nvSpPr>
        <p:spPr>
          <a:xfrm>
            <a:off x="0" y="1"/>
            <a:ext cx="4028440" cy="3440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Texas Principal Evaluation-PPT</a:t>
            </a:r>
            <a:endParaRPr/>
          </a:p>
        </p:txBody>
      </p:sp>
      <p:sp>
        <p:nvSpPr>
          <p:cNvPr id="572" name="Google Shape;572;p47:notes"/>
          <p:cNvSpPr txBox="1"/>
          <p:nvPr/>
        </p:nvSpPr>
        <p:spPr>
          <a:xfrm>
            <a:off x="0" y="0"/>
            <a:ext cx="3810000" cy="127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8: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48: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100" b="0" dirty="0"/>
              <a:t>3 </a:t>
            </a:r>
            <a:r>
              <a:rPr lang="en-US" sz="1100" b="0" dirty="0">
                <a:solidFill>
                  <a:schemeClr val="dk1"/>
                </a:solidFill>
              </a:rPr>
              <a:t>minutes</a:t>
            </a:r>
            <a:endParaRPr lang="en-US" sz="1100" dirty="0"/>
          </a:p>
          <a:p>
            <a:pPr marL="0" lvl="0" indent="0" algn="l" rtl="0">
              <a:lnSpc>
                <a:spcPct val="90000"/>
              </a:lnSpc>
              <a:spcBef>
                <a:spcPts val="0"/>
              </a:spcBef>
              <a:spcAft>
                <a:spcPts val="0"/>
              </a:spcAft>
              <a:buNone/>
            </a:pPr>
            <a:endParaRPr sz="1190" b="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1190" b="0" dirty="0">
                <a:solidFill>
                  <a:schemeClr val="dk1"/>
                </a:solidFill>
                <a:latin typeface="Calibri"/>
                <a:ea typeface="Calibri"/>
                <a:cs typeface="Calibri"/>
                <a:sym typeface="Calibri"/>
              </a:rPr>
              <a:t>NOTE: This slide has multiple transitions that highlight briefly explain each section of the T-PESS Goal Setting Form. Review the slide with participants making the connection between the sections of the form and the SMART criteria to be used for completing the form.</a:t>
            </a:r>
            <a:endParaRPr dirty="0"/>
          </a:p>
          <a:p>
            <a:pPr marL="0" lvl="0" indent="0" algn="l" rtl="0">
              <a:lnSpc>
                <a:spcPct val="90000"/>
              </a:lnSpc>
              <a:spcBef>
                <a:spcPts val="0"/>
              </a:spcBef>
              <a:spcAft>
                <a:spcPts val="0"/>
              </a:spcAft>
              <a:buNone/>
            </a:pPr>
            <a:endParaRPr sz="1190" b="1"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1190" b="1" dirty="0">
                <a:solidFill>
                  <a:schemeClr val="dk1"/>
                </a:solidFill>
                <a:latin typeface="Calibri"/>
                <a:ea typeface="Calibri"/>
                <a:cs typeface="Calibri"/>
                <a:sym typeface="Calibri"/>
              </a:rPr>
              <a:t>The T-PESS Goal Setting Form leads the principal through the goal setting process.   Districts may design a local form if preferred.</a:t>
            </a:r>
            <a:endParaRPr dirty="0"/>
          </a:p>
          <a:p>
            <a:pPr marL="0" lvl="0" indent="0" algn="l" rtl="0">
              <a:lnSpc>
                <a:spcPct val="90000"/>
              </a:lnSpc>
              <a:spcBef>
                <a:spcPts val="0"/>
              </a:spcBef>
              <a:spcAft>
                <a:spcPts val="0"/>
              </a:spcAft>
              <a:buNone/>
            </a:pPr>
            <a:endParaRPr sz="1190" b="1"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1190" b="0" dirty="0">
                <a:solidFill>
                  <a:schemeClr val="dk1"/>
                </a:solidFill>
                <a:latin typeface="Calibri"/>
                <a:ea typeface="Calibri"/>
                <a:cs typeface="Calibri"/>
                <a:sym typeface="Calibri"/>
              </a:rPr>
              <a:t>(Click to highlight each section of the document.  Take your time with this explanation.)</a:t>
            </a:r>
            <a:endParaRPr dirty="0"/>
          </a:p>
          <a:p>
            <a:pPr marL="0" lvl="0" indent="0" algn="l" rtl="0">
              <a:lnSpc>
                <a:spcPct val="90000"/>
              </a:lnSpc>
              <a:spcBef>
                <a:spcPts val="0"/>
              </a:spcBef>
              <a:spcAft>
                <a:spcPts val="0"/>
              </a:spcAft>
              <a:buNone/>
            </a:pPr>
            <a:endParaRPr sz="1190" b="1"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1190" b="1" dirty="0">
                <a:solidFill>
                  <a:schemeClr val="dk1"/>
                </a:solidFill>
                <a:latin typeface="Calibri"/>
                <a:ea typeface="Calibri"/>
                <a:cs typeface="Calibri"/>
                <a:sym typeface="Calibri"/>
              </a:rPr>
              <a:t>“This is the Beginning-of-year: Goal Setting Form. This  form is intended to be used to set a single performance goal.  Because of the dynamic and complex nature of school-level leadership, we strongly recommend that principals and their appraisers limit goal setting to the two required goals—one pertaining to principal practice and the other pertaining to student growth.  Including too many goals limits the principal’s ability to focus and effectively execute his or her plan.  In the end, districts may develop their own forms for goal setting.  This is the example provided with T-PESS.  It is the process that is paramount.  The self-selection of a performance goal activates internal locus of control and personal motivation.  Supervisors are collaborators in the process because they give feedback and help to refine the goal(s) set by the principal. </a:t>
            </a:r>
            <a:endParaRPr sz="1190" b="1"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1190" b="1"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1190" b="1" dirty="0">
                <a:solidFill>
                  <a:schemeClr val="dk1"/>
                </a:solidFill>
                <a:latin typeface="Calibri"/>
                <a:ea typeface="Calibri"/>
                <a:cs typeface="Calibri"/>
                <a:sym typeface="Calibri"/>
              </a:rPr>
              <a:t>Each goal should focus on the connection between the goal and the T-PESS standards and indicators best believed to support goal attainment. Principals should carefully consider the actions and activities and the alignment of resources (Kaplan &amp; Norton, 2008) that will most effectively accomplish the goal and improve their performance. </a:t>
            </a:r>
            <a:endParaRPr dirty="0"/>
          </a:p>
          <a:p>
            <a:pPr marL="0" lvl="0" indent="0" algn="l" rtl="0">
              <a:lnSpc>
                <a:spcPct val="90000"/>
              </a:lnSpc>
              <a:spcBef>
                <a:spcPts val="0"/>
              </a:spcBef>
              <a:spcAft>
                <a:spcPts val="0"/>
              </a:spcAft>
              <a:buNone/>
            </a:pPr>
            <a:r>
              <a:rPr lang="en-US" sz="1190" b="1" dirty="0">
                <a:solidFill>
                  <a:schemeClr val="dk1"/>
                </a:solidFill>
                <a:latin typeface="Calibri"/>
                <a:ea typeface="Calibri"/>
                <a:cs typeface="Calibri"/>
                <a:sym typeface="Calibri"/>
              </a:rPr>
              <a:t> </a:t>
            </a:r>
            <a:endParaRPr dirty="0"/>
          </a:p>
          <a:p>
            <a:pPr marL="0" lvl="0" indent="0" algn="l" rtl="0">
              <a:lnSpc>
                <a:spcPct val="90000"/>
              </a:lnSpc>
              <a:spcBef>
                <a:spcPts val="0"/>
              </a:spcBef>
              <a:spcAft>
                <a:spcPts val="0"/>
              </a:spcAft>
              <a:buNone/>
            </a:pPr>
            <a:r>
              <a:rPr lang="en-US" sz="1190" dirty="0">
                <a:solidFill>
                  <a:schemeClr val="dk1"/>
                </a:solidFill>
                <a:latin typeface="Calibri"/>
                <a:ea typeface="Calibri"/>
                <a:cs typeface="Calibri"/>
                <a:sym typeface="Calibri"/>
              </a:rPr>
              <a:t> </a:t>
            </a:r>
            <a:endParaRPr dirty="0"/>
          </a:p>
          <a:p>
            <a:pPr marL="0" lvl="0" indent="0" algn="l" rtl="0">
              <a:lnSpc>
                <a:spcPct val="90000"/>
              </a:lnSpc>
              <a:spcBef>
                <a:spcPts val="0"/>
              </a:spcBef>
              <a:spcAft>
                <a:spcPts val="0"/>
              </a:spcAft>
              <a:buNone/>
            </a:pPr>
            <a:endParaRPr sz="1190" dirty="0">
              <a:solidFill>
                <a:schemeClr val="dk1"/>
              </a:solidFill>
              <a:latin typeface="Calibri"/>
              <a:ea typeface="Calibri"/>
              <a:cs typeface="Calibri"/>
              <a:sym typeface="Calibri"/>
            </a:endParaRPr>
          </a:p>
        </p:txBody>
      </p:sp>
      <p:sp>
        <p:nvSpPr>
          <p:cNvPr id="597" name="Google Shape;597;p48: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pPr marL="0" lvl="0" indent="0" algn="r" rtl="0">
                <a:spcBef>
                  <a:spcPts val="0"/>
                </a:spcBef>
                <a:spcAft>
                  <a:spcPts val="0"/>
                </a:spcAft>
                <a:buNone/>
              </a:pPr>
              <a:t>48</a:t>
            </a:fld>
            <a:endParaRPr>
              <a:solidFill>
                <a:srgbClr val="000000"/>
              </a:solidFill>
            </a:endParaRPr>
          </a:p>
        </p:txBody>
      </p:sp>
      <p:sp>
        <p:nvSpPr>
          <p:cNvPr id="598" name="Google Shape;598;p48:notes"/>
          <p:cNvSpPr txBox="1">
            <a:spLocks noGrp="1"/>
          </p:cNvSpPr>
          <p:nvPr>
            <p:ph type="dt" idx="10"/>
          </p:nvPr>
        </p:nvSpPr>
        <p:spPr>
          <a:xfrm>
            <a:off x="5265810" y="1"/>
            <a:ext cx="4028440" cy="3440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6/2014</a:t>
            </a:r>
            <a:endParaRPr/>
          </a:p>
        </p:txBody>
      </p:sp>
      <p:sp>
        <p:nvSpPr>
          <p:cNvPr id="599" name="Google Shape;599;p48:notes"/>
          <p:cNvSpPr txBox="1">
            <a:spLocks noGrp="1"/>
          </p:cNvSpPr>
          <p:nvPr>
            <p:ph type="hdr" idx="3"/>
          </p:nvPr>
        </p:nvSpPr>
        <p:spPr>
          <a:xfrm>
            <a:off x="0" y="1"/>
            <a:ext cx="4028440" cy="3440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Texas Principal Evaluation-PPT</a:t>
            </a:r>
            <a:endParaRPr/>
          </a:p>
        </p:txBody>
      </p:sp>
      <p:sp>
        <p:nvSpPr>
          <p:cNvPr id="600" name="Google Shape;600;p48:notes"/>
          <p:cNvSpPr txBox="1"/>
          <p:nvPr/>
        </p:nvSpPr>
        <p:spPr>
          <a:xfrm>
            <a:off x="0" y="0"/>
            <a:ext cx="3810000" cy="127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49: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49: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1 </a:t>
            </a:r>
            <a:r>
              <a:rPr lang="en-US" sz="1400" b="0" dirty="0">
                <a:solidFill>
                  <a:schemeClr val="dk1"/>
                </a:solidFill>
              </a:rPr>
              <a:t>minute</a:t>
            </a:r>
            <a:endParaRPr lang="en-US" sz="1400"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We want to be sure principals understand they have an opportunity to write a goal that is specifically about their professional practice.  It should be personal and meaningful to them while tied to the Standards of the Rubric.</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The second goal, required by Commissioner’s Rule as of 2017-2018 is a Student Growth Goal.  </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For 2017-18 they will be crafting TWO goals—their Practice Goal and their Student Growth Goal.</a:t>
            </a:r>
            <a:endParaRPr sz="1400" b="1" dirty="0">
              <a:solidFill>
                <a:schemeClr val="dk1"/>
              </a:solidFill>
            </a:endParaRPr>
          </a:p>
          <a:p>
            <a:pPr marL="0" lvl="0" indent="0" algn="l" rtl="0">
              <a:spcBef>
                <a:spcPts val="0"/>
              </a:spcBef>
              <a:spcAft>
                <a:spcPts val="0"/>
              </a:spcAft>
              <a:buNone/>
            </a:pPr>
            <a:endParaRPr sz="1400" dirty="0">
              <a:solidFill>
                <a:schemeClr val="dk1"/>
              </a:solidFill>
            </a:endParaRPr>
          </a:p>
          <a:p>
            <a:pPr marL="0" lvl="0" indent="0" algn="l" rtl="0">
              <a:spcBef>
                <a:spcPts val="0"/>
              </a:spcBef>
              <a:spcAft>
                <a:spcPts val="0"/>
              </a:spcAft>
              <a:buNone/>
            </a:pPr>
            <a:endParaRPr sz="1400" dirty="0">
              <a:solidFill>
                <a:schemeClr val="dk1"/>
              </a:solidFill>
            </a:endParaRPr>
          </a:p>
        </p:txBody>
      </p:sp>
      <p:sp>
        <p:nvSpPr>
          <p:cNvPr id="616" name="Google Shape;616;p49: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dirty="0">
                <a:solidFill>
                  <a:schemeClr val="dk1"/>
                </a:solidFill>
                <a:latin typeface="Calibri"/>
                <a:ea typeface="Calibri"/>
                <a:cs typeface="Calibri"/>
                <a:sym typeface="Calibri"/>
              </a:rPr>
              <a:t>2 minutes</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Review the agenda items on the slide.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Remind participants that the T-PESS Rubric is the driver for this work. The orientation is intended to ensure that principals understand the rubric and embedded practices.  </a:t>
            </a:r>
            <a:endParaRPr dirty="0"/>
          </a:p>
        </p:txBody>
      </p:sp>
      <p:sp>
        <p:nvSpPr>
          <p:cNvPr id="125" name="Google Shape;125;p5: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0: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50: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2 </a:t>
            </a:r>
            <a:r>
              <a:rPr lang="en-US" sz="1400" b="0" dirty="0">
                <a:solidFill>
                  <a:schemeClr val="dk1"/>
                </a:solidFill>
              </a:rPr>
              <a:t>minutes</a:t>
            </a:r>
            <a:endParaRPr lang="en-US" sz="1400"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This is a sample annual goal that could use some “coaching-up.” </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So let’s take a look at this goal… (read goal)  </a:t>
            </a:r>
            <a:endParaRPr dirty="0"/>
          </a:p>
          <a:p>
            <a:pPr marL="0" lvl="0" indent="0" algn="l" rtl="0">
              <a:spcBef>
                <a:spcPts val="0"/>
              </a:spcBef>
              <a:spcAft>
                <a:spcPts val="0"/>
              </a:spcAft>
              <a:buNone/>
            </a:pPr>
            <a:r>
              <a:rPr lang="en-US" sz="1400" b="1" dirty="0">
                <a:solidFill>
                  <a:schemeClr val="dk1"/>
                </a:solidFill>
              </a:rPr>
              <a:t/>
            </a:r>
            <a:br>
              <a:rPr lang="en-US" sz="1400" b="1" dirty="0">
                <a:solidFill>
                  <a:schemeClr val="dk1"/>
                </a:solidFill>
              </a:rPr>
            </a:br>
            <a:r>
              <a:rPr lang="en-US" sz="1400" b="1" dirty="0">
                <a:solidFill>
                  <a:schemeClr val="dk1"/>
                </a:solidFill>
              </a:rPr>
              <a:t>ASK:   </a:t>
            </a:r>
            <a:r>
              <a:rPr lang="en-US" sz="1400" b="1" i="0" dirty="0">
                <a:solidFill>
                  <a:schemeClr val="dk1"/>
                </a:solidFill>
              </a:rPr>
              <a:t>Do you consider this goal to be more related to an individual principal’s professional growth or is It more related to a District initiative?</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Answer:  Most people see this as more related to a district initiative.  It is a worthy goal.  We just want to be sure every principal in Texas has at least one goal that is tied to the development of his or her personal leadership skill and ability.   </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State:  This goal could be slightly tweaked to focus in on the skill the principal has identified which is the capacity to EVALUATE implementation of a curriculum.  The criteria that is identified includes students having access to the curriculum and teachers having time to teach the curriculum.</a:t>
            </a:r>
            <a:endParaRPr dirty="0"/>
          </a:p>
          <a:p>
            <a:pPr marL="0" lvl="0" indent="0" algn="l" rtl="0">
              <a:spcBef>
                <a:spcPts val="0"/>
              </a:spcBef>
              <a:spcAft>
                <a:spcPts val="0"/>
              </a:spcAft>
              <a:buNone/>
            </a:pPr>
            <a:r>
              <a:rPr lang="en-US" sz="1400" b="1" dirty="0">
                <a:solidFill>
                  <a:schemeClr val="dk1"/>
                </a:solidFill>
              </a:rPr>
              <a:t> </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endParaRPr sz="1400" b="1" dirty="0">
              <a:solidFill>
                <a:schemeClr val="dk1"/>
              </a:solidFill>
            </a:endParaRPr>
          </a:p>
        </p:txBody>
      </p:sp>
      <p:sp>
        <p:nvSpPr>
          <p:cNvPr id="625" name="Google Shape;625;p50: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pPr marL="0" lvl="0" indent="0" algn="r" rtl="0">
                <a:spcBef>
                  <a:spcPts val="0"/>
                </a:spcBef>
                <a:spcAft>
                  <a:spcPts val="0"/>
                </a:spcAft>
                <a:buNone/>
              </a:pPr>
              <a:t>50</a:t>
            </a:fld>
            <a:endParaRPr>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51: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51: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2 </a:t>
            </a:r>
            <a:r>
              <a:rPr lang="en-US" sz="1400" b="0" dirty="0">
                <a:solidFill>
                  <a:schemeClr val="dk1"/>
                </a:solidFill>
              </a:rPr>
              <a:t>minutes</a:t>
            </a:r>
            <a:endParaRPr lang="en-US" sz="1400"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Slightly Revised Annual Goal</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State:  Principals draft their personal goals and then meet with their supervisor to discuss.  This is a collaborative process and the supervisor should be comfortable to provide feedback.  In this case, with just a slight adjustment, the Annual Goal becomes more personalized and specific to the skill to be developed.</a:t>
            </a:r>
            <a:endParaRPr dirty="0"/>
          </a:p>
          <a:p>
            <a:pPr marL="0" lvl="0" indent="0" algn="l" rtl="0">
              <a:spcBef>
                <a:spcPts val="0"/>
              </a:spcBef>
              <a:spcAft>
                <a:spcPts val="0"/>
              </a:spcAft>
              <a:buNone/>
            </a:pPr>
            <a:r>
              <a:rPr lang="en-US" sz="1400" b="1" dirty="0">
                <a:solidFill>
                  <a:schemeClr val="dk1"/>
                </a:solidFill>
              </a:rPr>
              <a:t/>
            </a:r>
            <a:br>
              <a:rPr lang="en-US" sz="1400" b="1" dirty="0">
                <a:solidFill>
                  <a:schemeClr val="dk1"/>
                </a:solidFill>
              </a:rPr>
            </a:br>
            <a:r>
              <a:rPr lang="en-US" sz="1400" b="1" dirty="0">
                <a:solidFill>
                  <a:schemeClr val="dk1"/>
                </a:solidFill>
              </a:rPr>
              <a:t>ASK:   </a:t>
            </a:r>
            <a:r>
              <a:rPr lang="en-US" sz="1400" b="1" i="0" dirty="0">
                <a:solidFill>
                  <a:schemeClr val="dk1"/>
                </a:solidFill>
              </a:rPr>
              <a:t>Do you believe the Leadership Standards and Indicators that have been selected are on target?</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ASK:  How about the strategies and actions the principal has identified?  Do you see these as supporting the growth that is desired?</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ASK:  How about the time line for achieving the goal—does it appear realistic?</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ASK:  Are the resources within reason?</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State:  This is the process a supervisor will go through to provide feedback to the principal. </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Allow for natural discussion that may arise.</a:t>
            </a:r>
            <a:endParaRPr dirty="0"/>
          </a:p>
          <a:p>
            <a:pPr marL="0" lvl="0" indent="0" algn="l" rtl="0">
              <a:spcBef>
                <a:spcPts val="0"/>
              </a:spcBef>
              <a:spcAft>
                <a:spcPts val="0"/>
              </a:spcAft>
              <a:buNone/>
            </a:pPr>
            <a:r>
              <a:rPr lang="en-US" sz="1400" b="1" dirty="0">
                <a:solidFill>
                  <a:schemeClr val="dk1"/>
                </a:solidFill>
              </a:rPr>
              <a:t> </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endParaRPr sz="1400" b="1" dirty="0">
              <a:solidFill>
                <a:schemeClr val="dk1"/>
              </a:solidFill>
            </a:endParaRPr>
          </a:p>
        </p:txBody>
      </p:sp>
      <p:sp>
        <p:nvSpPr>
          <p:cNvPr id="633" name="Google Shape;633;p51: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pPr marL="0" lvl="0" indent="0" algn="r" rtl="0">
                <a:spcBef>
                  <a:spcPts val="0"/>
                </a:spcBef>
                <a:spcAft>
                  <a:spcPts val="0"/>
                </a:spcAft>
                <a:buNone/>
              </a:pPr>
              <a:t>51</a:t>
            </a:fld>
            <a:endParaRPr>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2: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52: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1 </a:t>
            </a:r>
            <a:r>
              <a:rPr lang="en-US" sz="1400" b="0" dirty="0">
                <a:solidFill>
                  <a:schemeClr val="dk1"/>
                </a:solidFill>
              </a:rPr>
              <a:t>minute</a:t>
            </a:r>
            <a:endParaRPr lang="en-US" sz="1400" dirty="0"/>
          </a:p>
          <a:p>
            <a:pPr marL="0" marR="0" lvl="0" indent="0" algn="l" rtl="0">
              <a:lnSpc>
                <a:spcPct val="100000"/>
              </a:lnSpc>
              <a:spcBef>
                <a:spcPts val="0"/>
              </a:spcBef>
              <a:spcAft>
                <a:spcPts val="0"/>
              </a:spcAft>
              <a:buClr>
                <a:schemeClr val="dk1"/>
              </a:buClr>
              <a:buSzPts val="1400"/>
              <a:buFont typeface="Calibri"/>
              <a:buNone/>
            </a:pPr>
            <a:endParaRPr sz="1400" b="1" dirty="0">
              <a:solidFill>
                <a:schemeClr val="dk1"/>
              </a:solidFill>
            </a:endParaRPr>
          </a:p>
          <a:p>
            <a:pPr marL="0" marR="0" lvl="0" indent="0" algn="l" rtl="0">
              <a:lnSpc>
                <a:spcPct val="100000"/>
              </a:lnSpc>
              <a:spcBef>
                <a:spcPts val="0"/>
              </a:spcBef>
              <a:spcAft>
                <a:spcPts val="0"/>
              </a:spcAft>
              <a:buClr>
                <a:schemeClr val="dk1"/>
              </a:buClr>
              <a:buSzPts val="1400"/>
              <a:buFont typeface="Calibri"/>
              <a:buNone/>
            </a:pPr>
            <a:r>
              <a:rPr lang="en-US" sz="1400" b="1" dirty="0">
                <a:solidFill>
                  <a:schemeClr val="dk1"/>
                </a:solidFill>
              </a:rPr>
              <a:t>Student growth is a critical comp</a:t>
            </a:r>
            <a:r>
              <a:rPr lang="en-US" sz="1400" b="1" dirty="0">
                <a:solidFill>
                  <a:schemeClr val="dk1"/>
                </a:solidFill>
                <a:latin typeface="Calibri"/>
                <a:ea typeface="Calibri"/>
                <a:cs typeface="Calibri"/>
                <a:sym typeface="Calibri"/>
              </a:rPr>
              <a:t>onent of T-PESS. </a:t>
            </a:r>
            <a:endParaRPr dirty="0"/>
          </a:p>
          <a:p>
            <a:pPr marL="0" marR="0" lvl="0" indent="0" algn="l" rtl="0">
              <a:lnSpc>
                <a:spcPct val="100000"/>
              </a:lnSpc>
              <a:spcBef>
                <a:spcPts val="0"/>
              </a:spcBef>
              <a:spcAft>
                <a:spcPts val="0"/>
              </a:spcAft>
              <a:buClr>
                <a:schemeClr val="dk1"/>
              </a:buClr>
              <a:buSzPts val="1400"/>
              <a:buFont typeface="Calibri"/>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400" b="1" dirty="0">
                <a:solidFill>
                  <a:schemeClr val="dk1"/>
                </a:solidFill>
                <a:latin typeface="Calibri"/>
                <a:ea typeface="Calibri"/>
                <a:cs typeface="Calibri"/>
                <a:sym typeface="Calibri"/>
              </a:rPr>
              <a:t>The inclusion of a student growth measure allows principals to focus on a particular area of concern as it relates to student performance, capture strategies and actions that should lead to improvement in that area and assess the impact the principal’s practices and leadership had on the student performance outcome.</a:t>
            </a:r>
            <a:endParaRPr dirty="0"/>
          </a:p>
          <a:p>
            <a:pPr marL="0" lvl="0" indent="0" algn="l" rtl="0">
              <a:spcBef>
                <a:spcPts val="0"/>
              </a:spcBef>
              <a:spcAft>
                <a:spcPts val="0"/>
              </a:spcAft>
              <a:buNone/>
            </a:pPr>
            <a:r>
              <a:rPr lang="en-US" sz="1400" b="1" dirty="0">
                <a:solidFill>
                  <a:schemeClr val="dk1"/>
                </a:solidFill>
                <a:latin typeface="Calibri"/>
                <a:ea typeface="Calibri"/>
                <a:cs typeface="Calibri"/>
                <a:sym typeface="Calibri"/>
              </a:rPr>
              <a:t>For student growth to be a valuable tool in continuous improvement, principal supervisors should keep the following in mind:</a:t>
            </a:r>
            <a:endParaRPr dirty="0"/>
          </a:p>
          <a:p>
            <a:pPr marL="285750" lvl="0" indent="-285750" algn="l" rtl="0">
              <a:spcBef>
                <a:spcPts val="0"/>
              </a:spcBef>
              <a:spcAft>
                <a:spcPts val="0"/>
              </a:spcAft>
              <a:buClr>
                <a:schemeClr val="dk1"/>
              </a:buClr>
              <a:buSzPts val="1400"/>
              <a:buFont typeface="Arial"/>
              <a:buChar char="•"/>
            </a:pPr>
            <a:r>
              <a:rPr lang="en-US" sz="1400" b="1" dirty="0">
                <a:solidFill>
                  <a:schemeClr val="dk1"/>
                </a:solidFill>
                <a:latin typeface="Calibri"/>
                <a:ea typeface="Calibri"/>
                <a:cs typeface="Calibri"/>
                <a:sym typeface="Calibri"/>
              </a:rPr>
              <a:t>Although it’s called student growth, it is really about principal growth;</a:t>
            </a:r>
            <a:endParaRPr dirty="0"/>
          </a:p>
          <a:p>
            <a:pPr marL="285750" lvl="0" indent="-285750" algn="l" rtl="0">
              <a:spcBef>
                <a:spcPts val="0"/>
              </a:spcBef>
              <a:spcAft>
                <a:spcPts val="0"/>
              </a:spcAft>
              <a:buClr>
                <a:schemeClr val="dk1"/>
              </a:buClr>
              <a:buSzPts val="1400"/>
              <a:buFont typeface="Arial"/>
              <a:buChar char="•"/>
            </a:pPr>
            <a:r>
              <a:rPr lang="en-US" sz="1400" b="1" dirty="0">
                <a:solidFill>
                  <a:schemeClr val="dk1"/>
                </a:solidFill>
                <a:latin typeface="Calibri"/>
                <a:ea typeface="Calibri"/>
                <a:cs typeface="Calibri"/>
                <a:sym typeface="Calibri"/>
              </a:rPr>
              <a:t>Student growth is not the end in itself – the key to a meaningful student growth goal is the ability to translate the student growth outcomes into feedback on leadership practices;</a:t>
            </a:r>
            <a:endParaRPr dirty="0"/>
          </a:p>
          <a:p>
            <a:pPr marL="285750" lvl="0" indent="-285750" algn="l" rtl="0">
              <a:spcBef>
                <a:spcPts val="0"/>
              </a:spcBef>
              <a:spcAft>
                <a:spcPts val="0"/>
              </a:spcAft>
              <a:buClr>
                <a:schemeClr val="dk1"/>
              </a:buClr>
              <a:buSzPts val="1400"/>
              <a:buFont typeface="Arial"/>
              <a:buChar char="•"/>
            </a:pPr>
            <a:r>
              <a:rPr lang="en-US" sz="1400" b="1" dirty="0">
                <a:solidFill>
                  <a:schemeClr val="dk1"/>
                </a:solidFill>
                <a:latin typeface="Calibri"/>
                <a:ea typeface="Calibri"/>
                <a:cs typeface="Calibri"/>
                <a:sym typeface="Calibri"/>
              </a:rPr>
              <a:t>Honest assessment of practice, sincere reflection on the approach to planning and implementation, and a commitment to adjusting leadership practices when targets aren’t met are the best ways to improve student growth;</a:t>
            </a:r>
            <a:endParaRPr dirty="0"/>
          </a:p>
          <a:p>
            <a:pPr marL="285750" lvl="0" indent="-285750" algn="l" rtl="0">
              <a:spcBef>
                <a:spcPts val="0"/>
              </a:spcBef>
              <a:spcAft>
                <a:spcPts val="0"/>
              </a:spcAft>
              <a:buClr>
                <a:schemeClr val="dk1"/>
              </a:buClr>
              <a:buSzPts val="1400"/>
              <a:buFont typeface="Arial"/>
              <a:buChar char="•"/>
            </a:pPr>
            <a:r>
              <a:rPr lang="en-US" sz="1400" b="1" dirty="0">
                <a:solidFill>
                  <a:schemeClr val="dk1"/>
                </a:solidFill>
                <a:latin typeface="Calibri"/>
                <a:ea typeface="Calibri"/>
                <a:cs typeface="Calibri"/>
                <a:sym typeface="Calibri"/>
              </a:rPr>
              <a:t>Ratings are less important than the process of professional growth.</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0" dirty="0">
                <a:solidFill>
                  <a:schemeClr val="dk1"/>
                </a:solidFill>
              </a:rPr>
              <a:t>Go over this the slide, point by point.  There is some new learning here as we introduce the idea that a growth goal can be set for a period of time longer than one year and that non-academic that influence student performance can also be considered such as attendance, discipline, etc.  </a:t>
            </a:r>
            <a:endParaRPr dirty="0"/>
          </a:p>
          <a:p>
            <a:pPr marL="0" lvl="0" indent="0" algn="l" rtl="0">
              <a:spcBef>
                <a:spcPts val="0"/>
              </a:spcBef>
              <a:spcAft>
                <a:spcPts val="0"/>
              </a:spcAft>
              <a:buNone/>
            </a:pPr>
            <a:endParaRPr sz="1400" b="0" dirty="0">
              <a:solidFill>
                <a:schemeClr val="dk1"/>
              </a:solidFill>
            </a:endParaRPr>
          </a:p>
          <a:p>
            <a:pPr marL="0" lvl="0" indent="0" algn="l" rtl="0">
              <a:spcBef>
                <a:spcPts val="0"/>
              </a:spcBef>
              <a:spcAft>
                <a:spcPts val="0"/>
              </a:spcAft>
              <a:buNone/>
            </a:pPr>
            <a:r>
              <a:rPr lang="en-US" sz="1400" b="0" dirty="0">
                <a:solidFill>
                  <a:schemeClr val="dk1"/>
                </a:solidFill>
              </a:rPr>
              <a:t>Allow for audience reaction and brief discussion.</a:t>
            </a:r>
            <a:endParaRPr dirty="0"/>
          </a:p>
          <a:p>
            <a:pPr marL="0" lvl="0" indent="0" algn="l" rtl="0">
              <a:spcBef>
                <a:spcPts val="0"/>
              </a:spcBef>
              <a:spcAft>
                <a:spcPts val="0"/>
              </a:spcAft>
              <a:buNone/>
            </a:pPr>
            <a:endParaRPr sz="1600" dirty="0">
              <a:solidFill>
                <a:schemeClr val="dk1"/>
              </a:solidFill>
            </a:endParaRPr>
          </a:p>
        </p:txBody>
      </p:sp>
      <p:sp>
        <p:nvSpPr>
          <p:cNvPr id="641" name="Google Shape;641;p52: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pPr marL="0" lvl="0" indent="0" algn="r" rtl="0">
                <a:spcBef>
                  <a:spcPts val="0"/>
                </a:spcBef>
                <a:spcAft>
                  <a:spcPts val="0"/>
                </a:spcAft>
                <a:buNone/>
              </a:pPr>
              <a:t>52</a:t>
            </a:fld>
            <a:endParaRPr>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53: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53: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3 </a:t>
            </a:r>
            <a:r>
              <a:rPr lang="en-US" sz="1400" b="0" dirty="0">
                <a:solidFill>
                  <a:schemeClr val="dk1"/>
                </a:solidFill>
              </a:rPr>
              <a:t>minutes</a:t>
            </a:r>
            <a:endParaRPr lang="en-US" sz="1400" dirty="0"/>
          </a:p>
          <a:p>
            <a:pPr marL="0" lvl="0" indent="0" algn="l" rtl="0">
              <a:spcBef>
                <a:spcPts val="0"/>
              </a:spcBef>
              <a:spcAft>
                <a:spcPts val="0"/>
              </a:spcAft>
              <a:buNone/>
            </a:pPr>
            <a:endParaRPr sz="1400" b="1" dirty="0"/>
          </a:p>
          <a:p>
            <a:pPr marL="0" lvl="0" indent="0" algn="l" rtl="0">
              <a:spcBef>
                <a:spcPts val="0"/>
              </a:spcBef>
              <a:spcAft>
                <a:spcPts val="0"/>
              </a:spcAft>
              <a:buNone/>
            </a:pPr>
            <a:r>
              <a:rPr lang="en-US" sz="1400" b="0" dirty="0"/>
              <a:t>Process the questions on the slide and allow for discussion. </a:t>
            </a:r>
            <a:endParaRPr dirty="0"/>
          </a:p>
          <a:p>
            <a:pPr marL="0" lvl="0" indent="0" algn="l" rtl="0">
              <a:spcBef>
                <a:spcPts val="0"/>
              </a:spcBef>
              <a:spcAft>
                <a:spcPts val="0"/>
              </a:spcAft>
              <a:buNone/>
            </a:pPr>
            <a:endParaRPr sz="1400" b="1" dirty="0"/>
          </a:p>
        </p:txBody>
      </p:sp>
      <p:sp>
        <p:nvSpPr>
          <p:cNvPr id="649" name="Google Shape;649;p53: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54: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54: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2 </a:t>
            </a:r>
            <a:r>
              <a:rPr lang="en-US" sz="1400" b="0" dirty="0">
                <a:solidFill>
                  <a:schemeClr val="dk1"/>
                </a:solidFill>
              </a:rPr>
              <a:t>minutes</a:t>
            </a:r>
            <a:endParaRPr lang="en-US" sz="1400" dirty="0"/>
          </a:p>
          <a:p>
            <a:pPr marL="0" lvl="0" indent="0" algn="l" rtl="0">
              <a:spcBef>
                <a:spcPts val="0"/>
              </a:spcBef>
              <a:spcAft>
                <a:spcPts val="0"/>
              </a:spcAft>
              <a:buNone/>
            </a:pPr>
            <a:endParaRPr sz="1400" b="1" dirty="0"/>
          </a:p>
          <a:p>
            <a:pPr marL="0" lvl="0" indent="0" algn="l" rtl="0">
              <a:spcBef>
                <a:spcPts val="0"/>
              </a:spcBef>
              <a:spcAft>
                <a:spcPts val="0"/>
              </a:spcAft>
              <a:buNone/>
            </a:pPr>
            <a:r>
              <a:rPr lang="en-US" sz="1400" b="0" dirty="0"/>
              <a:t>We want to allow the audience time to really think about long term goals.  They do not have to be certain of their goal at this time, but should have some practice with considering ideas and applying the idea of accomplishing a goal over time—short term, mid-way, and final assessment.</a:t>
            </a:r>
            <a:endParaRPr sz="1400" b="0" dirty="0"/>
          </a:p>
          <a:p>
            <a:pPr marL="0" lvl="0" indent="0" algn="l" rtl="0">
              <a:spcBef>
                <a:spcPts val="0"/>
              </a:spcBef>
              <a:spcAft>
                <a:spcPts val="0"/>
              </a:spcAft>
              <a:buNone/>
            </a:pPr>
            <a:endParaRPr sz="1400" b="1" dirty="0"/>
          </a:p>
          <a:p>
            <a:pPr marL="0" lvl="0" indent="0" algn="l" rtl="0">
              <a:spcBef>
                <a:spcPts val="0"/>
              </a:spcBef>
              <a:spcAft>
                <a:spcPts val="0"/>
              </a:spcAft>
              <a:buNone/>
            </a:pPr>
            <a:r>
              <a:rPr lang="en-US" sz="1400" b="1" dirty="0"/>
              <a:t>Turn and talk with a neighbor about a possible student growth area for long-term focus.  </a:t>
            </a:r>
            <a:endParaRPr dirty="0"/>
          </a:p>
          <a:p>
            <a:pPr marL="0" lvl="0" indent="0" algn="l" rtl="0">
              <a:spcBef>
                <a:spcPts val="0"/>
              </a:spcBef>
              <a:spcAft>
                <a:spcPts val="0"/>
              </a:spcAft>
              <a:buNone/>
            </a:pPr>
            <a:endParaRPr sz="1400" b="1" dirty="0"/>
          </a:p>
          <a:p>
            <a:pPr marL="0" lvl="0" indent="0" algn="l" rtl="0">
              <a:spcBef>
                <a:spcPts val="0"/>
              </a:spcBef>
              <a:spcAft>
                <a:spcPts val="0"/>
              </a:spcAft>
              <a:buNone/>
            </a:pPr>
            <a:r>
              <a:rPr lang="en-US" sz="1400" b="1" dirty="0"/>
              <a:t>The duration of the goal will depend on what is to be accomplished.  </a:t>
            </a:r>
            <a:endParaRPr dirty="0"/>
          </a:p>
          <a:p>
            <a:pPr marL="0" lvl="0" indent="0" algn="l" rtl="0">
              <a:spcBef>
                <a:spcPts val="0"/>
              </a:spcBef>
              <a:spcAft>
                <a:spcPts val="0"/>
              </a:spcAft>
              <a:buNone/>
            </a:pPr>
            <a:endParaRPr sz="1400" b="1" dirty="0"/>
          </a:p>
          <a:p>
            <a:pPr marL="0" lvl="0" indent="0" algn="l" rtl="0">
              <a:spcBef>
                <a:spcPts val="0"/>
              </a:spcBef>
              <a:spcAft>
                <a:spcPts val="0"/>
              </a:spcAft>
              <a:buNone/>
            </a:pPr>
            <a:r>
              <a:rPr lang="en-US" sz="1400" b="1" dirty="0"/>
              <a:t>The goal will include short term, mid-way, and long-term metrics—or measurement over time.</a:t>
            </a:r>
            <a:endParaRPr dirty="0"/>
          </a:p>
          <a:p>
            <a:pPr marL="0" lvl="0" indent="0" algn="l" rtl="0">
              <a:spcBef>
                <a:spcPts val="0"/>
              </a:spcBef>
              <a:spcAft>
                <a:spcPts val="0"/>
              </a:spcAft>
              <a:buClr>
                <a:schemeClr val="dk1"/>
              </a:buClr>
              <a:buSzPts val="1400"/>
              <a:buFont typeface="Calibri"/>
              <a:buNone/>
            </a:pPr>
            <a:endParaRPr sz="1400" b="1" dirty="0"/>
          </a:p>
          <a:p>
            <a:pPr marL="0" lvl="0" indent="0" algn="l" rtl="0">
              <a:spcBef>
                <a:spcPts val="0"/>
              </a:spcBef>
              <a:spcAft>
                <a:spcPts val="0"/>
              </a:spcAft>
              <a:buClr>
                <a:srgbClr val="C00000"/>
              </a:buClr>
              <a:buSzPts val="1400"/>
              <a:buFont typeface="Calibri"/>
              <a:buNone/>
            </a:pPr>
            <a:r>
              <a:rPr lang="en-US" sz="1400" b="1" dirty="0">
                <a:solidFill>
                  <a:srgbClr val="C00000"/>
                </a:solidFill>
              </a:rPr>
              <a:t>Ask:  What ideas come to mind about possible student growth goals?  Generate one or two possibilities to share.  </a:t>
            </a:r>
            <a:endParaRPr dirty="0"/>
          </a:p>
          <a:p>
            <a:pPr marL="0" lvl="0" indent="0" algn="l" rtl="0">
              <a:spcBef>
                <a:spcPts val="0"/>
              </a:spcBef>
              <a:spcAft>
                <a:spcPts val="0"/>
              </a:spcAft>
              <a:buNone/>
            </a:pPr>
            <a:endParaRPr sz="1400" b="1" dirty="0"/>
          </a:p>
        </p:txBody>
      </p:sp>
      <p:sp>
        <p:nvSpPr>
          <p:cNvPr id="657" name="Google Shape;657;p54: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55: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55: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3 </a:t>
            </a:r>
            <a:r>
              <a:rPr lang="en-US" sz="1400" b="0" dirty="0">
                <a:solidFill>
                  <a:schemeClr val="dk1"/>
                </a:solidFill>
              </a:rPr>
              <a:t>minutes</a:t>
            </a:r>
            <a:endParaRPr lang="en-US" sz="1400" dirty="0"/>
          </a:p>
          <a:p>
            <a:pPr marL="0" lvl="0" indent="0" algn="l" rtl="0">
              <a:spcBef>
                <a:spcPts val="0"/>
              </a:spcBef>
              <a:spcAft>
                <a:spcPts val="0"/>
              </a:spcAft>
              <a:buClr>
                <a:schemeClr val="dk1"/>
              </a:buClr>
              <a:buSzPts val="1400"/>
              <a:buFont typeface="Calibri"/>
              <a:buNone/>
            </a:pPr>
            <a:endParaRPr sz="1400" b="1" dirty="0">
              <a:solidFill>
                <a:schemeClr val="dk1"/>
              </a:solidFill>
            </a:endParaRPr>
          </a:p>
          <a:p>
            <a:pPr marL="0" lvl="0" indent="0" algn="l" rtl="0">
              <a:spcBef>
                <a:spcPts val="0"/>
              </a:spcBef>
              <a:spcAft>
                <a:spcPts val="0"/>
              </a:spcAft>
              <a:buClr>
                <a:schemeClr val="dk1"/>
              </a:buClr>
              <a:buSzPts val="1400"/>
              <a:buFont typeface="Calibri"/>
              <a:buNone/>
            </a:pPr>
            <a:r>
              <a:rPr lang="en-US" sz="1400" b="1" dirty="0">
                <a:solidFill>
                  <a:schemeClr val="dk1"/>
                </a:solidFill>
              </a:rPr>
              <a:t>The T-PESS GSPD plan consists of three main parts (see #1 – 3)  but may be reviewed and revisited as helpful throughout the year.</a:t>
            </a:r>
            <a:endParaRPr dirty="0"/>
          </a:p>
          <a:p>
            <a:pPr marL="0" lvl="0" indent="0" algn="l" rtl="0">
              <a:spcBef>
                <a:spcPts val="0"/>
              </a:spcBef>
              <a:spcAft>
                <a:spcPts val="0"/>
              </a:spcAft>
              <a:buNone/>
            </a:pPr>
            <a:endParaRPr sz="1400" b="1" dirty="0">
              <a:solidFill>
                <a:schemeClr val="dk1"/>
              </a:solidFill>
            </a:endParaRPr>
          </a:p>
          <a:p>
            <a:pPr marL="514350" lvl="0" indent="-514350" algn="l" rtl="0">
              <a:spcBef>
                <a:spcPts val="0"/>
              </a:spcBef>
              <a:spcAft>
                <a:spcPts val="0"/>
              </a:spcAft>
              <a:buClr>
                <a:schemeClr val="dk1"/>
              </a:buClr>
              <a:buSzPts val="1400"/>
              <a:buFont typeface="Calibri"/>
              <a:buAutoNum type="arabicPeriod"/>
            </a:pPr>
            <a:r>
              <a:rPr lang="en-US" sz="1400" b="1" dirty="0">
                <a:solidFill>
                  <a:schemeClr val="dk1"/>
                </a:solidFill>
              </a:rPr>
              <a:t>Beginning of the Year Goal Setting</a:t>
            </a:r>
            <a:endParaRPr dirty="0"/>
          </a:p>
          <a:p>
            <a:pPr marL="514350" lvl="0" indent="-514350" algn="l" rtl="0">
              <a:spcBef>
                <a:spcPts val="0"/>
              </a:spcBef>
              <a:spcAft>
                <a:spcPts val="0"/>
              </a:spcAft>
              <a:buClr>
                <a:schemeClr val="dk1"/>
              </a:buClr>
              <a:buSzPts val="1400"/>
              <a:buFont typeface="Calibri"/>
              <a:buAutoNum type="arabicPeriod"/>
            </a:pPr>
            <a:r>
              <a:rPr lang="en-US" sz="1400" b="1" dirty="0">
                <a:solidFill>
                  <a:schemeClr val="dk1"/>
                </a:solidFill>
              </a:rPr>
              <a:t>Mid-Year progress toward Goal Attainment</a:t>
            </a:r>
            <a:endParaRPr dirty="0"/>
          </a:p>
          <a:p>
            <a:pPr marL="514350" lvl="0" indent="-514350" algn="l" rtl="0">
              <a:spcBef>
                <a:spcPts val="0"/>
              </a:spcBef>
              <a:spcAft>
                <a:spcPts val="0"/>
              </a:spcAft>
              <a:buClr>
                <a:schemeClr val="dk1"/>
              </a:buClr>
              <a:buSzPts val="1400"/>
              <a:buFont typeface="Calibri"/>
              <a:buAutoNum type="arabicPeriod"/>
            </a:pPr>
            <a:r>
              <a:rPr lang="en-US" sz="1400" b="1" dirty="0">
                <a:solidFill>
                  <a:schemeClr val="dk1"/>
                </a:solidFill>
              </a:rPr>
              <a:t>End-of-Year Goal Attainment”</a:t>
            </a:r>
            <a:endParaRPr dirty="0"/>
          </a:p>
          <a:p>
            <a:pPr marL="514350" lvl="0" indent="-514350" algn="l" rtl="0">
              <a:spcBef>
                <a:spcPts val="0"/>
              </a:spcBef>
              <a:spcAft>
                <a:spcPts val="0"/>
              </a:spcAft>
              <a:buClr>
                <a:schemeClr val="dk1"/>
              </a:buClr>
              <a:buSzPts val="1400"/>
              <a:buFont typeface="Calibri"/>
              <a:buAutoNum type="arabicPeriod"/>
            </a:pPr>
            <a:r>
              <a:rPr lang="en-US" sz="1400" b="1" dirty="0">
                <a:solidFill>
                  <a:schemeClr val="dk1"/>
                </a:solidFill>
              </a:rPr>
              <a:t>Other times as helpful for professional reflection and feedback</a:t>
            </a:r>
            <a:endParaRPr dirty="0"/>
          </a:p>
          <a:p>
            <a:pPr marL="514350" lvl="0" indent="-425450" algn="l" rtl="0">
              <a:spcBef>
                <a:spcPts val="0"/>
              </a:spcBef>
              <a:spcAft>
                <a:spcPts val="0"/>
              </a:spcAft>
              <a:buClr>
                <a:schemeClr val="dk1"/>
              </a:buClr>
              <a:buSzPts val="1400"/>
              <a:buFont typeface="Calibri"/>
              <a:buNone/>
            </a:pPr>
            <a:endParaRPr sz="1400" b="1" dirty="0">
              <a:solidFill>
                <a:schemeClr val="dk1"/>
              </a:solidFill>
            </a:endParaRPr>
          </a:p>
          <a:p>
            <a:pPr marL="0" lvl="0" indent="0" algn="l" rtl="0">
              <a:spcBef>
                <a:spcPts val="0"/>
              </a:spcBef>
              <a:spcAft>
                <a:spcPts val="0"/>
              </a:spcAft>
              <a:buClr>
                <a:schemeClr val="dk1"/>
              </a:buClr>
              <a:buSzPts val="1400"/>
              <a:buFont typeface="Calibri"/>
              <a:buNone/>
            </a:pPr>
            <a:r>
              <a:rPr lang="en-US" sz="1400" b="1" dirty="0">
                <a:solidFill>
                  <a:schemeClr val="dk1"/>
                </a:solidFill>
              </a:rPr>
              <a:t>ASK for any questions or comments.</a:t>
            </a:r>
            <a:endParaRPr sz="1400" b="1" dirty="0">
              <a:solidFill>
                <a:schemeClr val="dk1"/>
              </a:solidFill>
            </a:endParaRPr>
          </a:p>
          <a:p>
            <a:pPr marL="0" lvl="0" indent="0" algn="l" rtl="0">
              <a:spcBef>
                <a:spcPts val="0"/>
              </a:spcBef>
              <a:spcAft>
                <a:spcPts val="0"/>
              </a:spcAft>
              <a:buNone/>
            </a:pPr>
            <a:endParaRPr sz="1400" dirty="0">
              <a:solidFill>
                <a:schemeClr val="dk1"/>
              </a:solidFill>
            </a:endParaRPr>
          </a:p>
        </p:txBody>
      </p:sp>
      <p:sp>
        <p:nvSpPr>
          <p:cNvPr id="665" name="Google Shape;665;p55: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pPr marL="0" lvl="0" indent="0" algn="r" rtl="0">
                <a:spcBef>
                  <a:spcPts val="0"/>
                </a:spcBef>
                <a:spcAft>
                  <a:spcPts val="0"/>
                </a:spcAft>
                <a:buNone/>
              </a:pPr>
              <a:t>55</a:t>
            </a:fld>
            <a:endParaRPr>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56: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56: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3 </a:t>
            </a:r>
            <a:r>
              <a:rPr lang="en-US" sz="1400" b="0" dirty="0">
                <a:solidFill>
                  <a:schemeClr val="dk1"/>
                </a:solidFill>
              </a:rPr>
              <a:t>minutes</a:t>
            </a:r>
            <a:endParaRPr lang="en-US" sz="1400"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Take a minute to read what’s on the slide and make notes about the next step in the T-PESS process:  Beginning of Year Conference.</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Facilitator ensures a quiet environment for silent reading for 2 minutes.   This activity is helpful to some of the adult learners in the room.  The  T-PESS graphic is helpful to others.  We are trying to support everyone in gaining a strong conceptual understanding of the T-PESS process.</a:t>
            </a:r>
            <a:endParaRPr sz="1400" b="1" dirty="0">
              <a:solidFill>
                <a:schemeClr val="dk1"/>
              </a:solidFill>
            </a:endParaRPr>
          </a:p>
        </p:txBody>
      </p:sp>
      <p:sp>
        <p:nvSpPr>
          <p:cNvPr id="673" name="Google Shape;673;p56: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pPr marL="0" lvl="0" indent="0" algn="r" rtl="0">
                <a:spcBef>
                  <a:spcPts val="0"/>
                </a:spcBef>
                <a:spcAft>
                  <a:spcPts val="0"/>
                </a:spcAft>
                <a:buNone/>
              </a:pPr>
              <a:t>56</a:t>
            </a:fld>
            <a:endParaRPr>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57:notes"/>
          <p:cNvSpPr>
            <a:spLocks noGrp="1" noRot="1" noChangeAspect="1"/>
          </p:cNvSpPr>
          <p:nvPr>
            <p:ph type="sldImg" idx="2"/>
          </p:nvPr>
        </p:nvSpPr>
        <p:spPr>
          <a:xfrm>
            <a:off x="3717925" y="100013"/>
            <a:ext cx="2071688" cy="155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57: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2 </a:t>
            </a:r>
            <a:r>
              <a:rPr lang="en-US" sz="1400" b="0" dirty="0">
                <a:solidFill>
                  <a:schemeClr val="dk1"/>
                </a:solidFill>
              </a:rPr>
              <a:t>minutes</a:t>
            </a:r>
            <a:endParaRPr lang="en-US" sz="1400"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Take a minute to read the slide and make notes about the next step in the T-PESS process:  Site Visits and Informal Assessment.</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Facilitator ensures a quiet environment for silent reading for 2 minutes.   This activity is helpful to some of the adult learners in the room.  The  T-PESS graphic is helpful to others.  We are trying to support everyone in gaining a strong conceptual understanding of the T-PESS process.</a:t>
            </a:r>
            <a:endParaRPr sz="1400" b="1" dirty="0">
              <a:solidFill>
                <a:schemeClr val="dk1"/>
              </a:solidFill>
            </a:endParaRPr>
          </a:p>
          <a:p>
            <a:pPr marL="0" lvl="0" indent="0" algn="l" rtl="0">
              <a:spcBef>
                <a:spcPts val="0"/>
              </a:spcBef>
              <a:spcAft>
                <a:spcPts val="0"/>
              </a:spcAft>
              <a:buNone/>
            </a:pPr>
            <a:endParaRPr b="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84" name="Google Shape;684;p57: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58:notes"/>
          <p:cNvSpPr>
            <a:spLocks noGrp="1" noRot="1" noChangeAspect="1"/>
          </p:cNvSpPr>
          <p:nvPr>
            <p:ph type="sldImg" idx="2"/>
          </p:nvPr>
        </p:nvSpPr>
        <p:spPr>
          <a:xfrm>
            <a:off x="3717925" y="100013"/>
            <a:ext cx="2071688" cy="155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58: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2 </a:t>
            </a:r>
            <a:r>
              <a:rPr lang="en-US" sz="1400" b="0" dirty="0">
                <a:solidFill>
                  <a:schemeClr val="dk1"/>
                </a:solidFill>
              </a:rPr>
              <a:t>minutes</a:t>
            </a:r>
            <a:endParaRPr lang="en-US" sz="1400"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b="1" dirty="0"/>
              <a:t>Take a minute to read through Step 5 on the slide. </a:t>
            </a:r>
            <a:endParaRPr dirty="0"/>
          </a:p>
        </p:txBody>
      </p:sp>
      <p:sp>
        <p:nvSpPr>
          <p:cNvPr id="695" name="Google Shape;695;p58: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59: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59: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2 </a:t>
            </a:r>
            <a:r>
              <a:rPr lang="en-US" sz="1400" b="0" dirty="0">
                <a:solidFill>
                  <a:schemeClr val="dk1"/>
                </a:solidFill>
              </a:rPr>
              <a:t>minutes</a:t>
            </a:r>
            <a:endParaRPr lang="en-US" sz="1400" dirty="0"/>
          </a:p>
          <a:p>
            <a:pPr marL="0" lvl="0" indent="0" algn="l" rtl="0">
              <a:spcBef>
                <a:spcPts val="0"/>
              </a:spcBef>
              <a:spcAft>
                <a:spcPts val="0"/>
              </a:spcAft>
              <a:buNone/>
            </a:pPr>
            <a:endParaRPr sz="14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400" b="1" dirty="0">
                <a:solidFill>
                  <a:schemeClr val="dk1"/>
                </a:solidFill>
                <a:latin typeface="Calibri"/>
                <a:ea typeface="Calibri"/>
                <a:cs typeface="Calibri"/>
                <a:sym typeface="Calibri"/>
              </a:rPr>
              <a:t>The Mid-year Progress Form serves to capture dialogue and decisions discussed during the MOY conference. The appraiser and the principal complete the form based on the available data, artifacts, and evidence as agreed upon in the Beginning-of-year Goal Setting Conference.</a:t>
            </a:r>
            <a:endParaRPr dirty="0"/>
          </a:p>
          <a:p>
            <a:pPr marL="0" lvl="0" indent="0" algn="l" rtl="0">
              <a:spcBef>
                <a:spcPts val="0"/>
              </a:spcBef>
              <a:spcAft>
                <a:spcPts val="0"/>
              </a:spcAft>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
        <p:nvSpPr>
          <p:cNvPr id="705" name="Google Shape;705;p59:notes"/>
          <p:cNvSpPr txBox="1">
            <a:spLocks noGrp="1"/>
          </p:cNvSpPr>
          <p:nvPr>
            <p:ph type="hdr" idx="3"/>
          </p:nvPr>
        </p:nvSpPr>
        <p:spPr>
          <a:xfrm>
            <a:off x="0" y="1"/>
            <a:ext cx="4028440" cy="3440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Texas Principal Evaluation-PPT</a:t>
            </a:r>
            <a:endParaRPr/>
          </a:p>
        </p:txBody>
      </p:sp>
      <p:sp>
        <p:nvSpPr>
          <p:cNvPr id="706" name="Google Shape;706;p59:notes"/>
          <p:cNvSpPr txBox="1">
            <a:spLocks noGrp="1"/>
          </p:cNvSpPr>
          <p:nvPr>
            <p:ph type="dt" idx="10"/>
          </p:nvPr>
        </p:nvSpPr>
        <p:spPr>
          <a:xfrm>
            <a:off x="5265810" y="1"/>
            <a:ext cx="4028440" cy="3440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6/2014</a:t>
            </a:r>
            <a:endParaRPr/>
          </a:p>
        </p:txBody>
      </p:sp>
      <p:sp>
        <p:nvSpPr>
          <p:cNvPr id="707" name="Google Shape;707;p59: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pPr marL="0" lvl="0" indent="0" algn="r" rtl="0">
                <a:spcBef>
                  <a:spcPts val="0"/>
                </a:spcBef>
                <a:spcAft>
                  <a:spcPts val="0"/>
                </a:spcAft>
                <a:buNone/>
              </a:pPr>
              <a:t>59</a:t>
            </a:fld>
            <a:endParaRPr>
              <a:solidFill>
                <a:srgbClr val="000000"/>
              </a:solidFill>
            </a:endParaRPr>
          </a:p>
        </p:txBody>
      </p:sp>
      <p:sp>
        <p:nvSpPr>
          <p:cNvPr id="708" name="Google Shape;708;p59:notes"/>
          <p:cNvSpPr txBox="1"/>
          <p:nvPr/>
        </p:nvSpPr>
        <p:spPr>
          <a:xfrm>
            <a:off x="0" y="0"/>
            <a:ext cx="3810000" cy="127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a:spLocks noGrp="1" noRot="1" noChangeAspect="1"/>
          </p:cNvSpPr>
          <p:nvPr>
            <p:ph type="sldImg" idx="2"/>
          </p:nvPr>
        </p:nvSpPr>
        <p:spPr>
          <a:xfrm>
            <a:off x="3717925" y="98425"/>
            <a:ext cx="2071688" cy="1554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6: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2 </a:t>
            </a:r>
            <a:r>
              <a:rPr lang="en-US" sz="1200" b="0" dirty="0">
                <a:solidFill>
                  <a:schemeClr val="dk1"/>
                </a:solidFill>
              </a:rPr>
              <a:t>minutes</a:t>
            </a:r>
            <a:endParaRPr lang="en-US"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Walk through the T-PESS graphic with the audience.</a:t>
            </a:r>
            <a:endParaRPr b="0"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The T-PESS process includes various formative steps that results in an annual summary assessment of the principal.  It is intended and best used as a growth-based model based on an annual process of actions and activities that self-assess, establish performance goals, collect and analyze information, and provide constructive feedback resulting in the improvement and refinement of practice.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T-PESS is intended to improve the quality and effectiveness of the principal through their personal involvement in the process, along with that of their supervisor or appraiser. </a:t>
            </a:r>
            <a:endParaRPr dirty="0"/>
          </a:p>
          <a:p>
            <a:pPr marL="0" lvl="0" indent="0" algn="l" rtl="0">
              <a:spcBef>
                <a:spcPts val="0"/>
              </a:spcBef>
              <a:spcAft>
                <a:spcPts val="0"/>
              </a:spcAft>
              <a:buNone/>
            </a:pPr>
            <a:endParaRPr dirty="0"/>
          </a:p>
        </p:txBody>
      </p:sp>
      <p:sp>
        <p:nvSpPr>
          <p:cNvPr id="153" name="Google Shape;153;p6: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
        <p:nvSpPr>
          <p:cNvPr id="154" name="Google Shape;154;p6:notes"/>
          <p:cNvSpPr txBox="1">
            <a:spLocks noGrp="1"/>
          </p:cNvSpPr>
          <p:nvPr>
            <p:ph type="dt" idx="10"/>
          </p:nvPr>
        </p:nvSpPr>
        <p:spPr>
          <a:xfrm>
            <a:off x="3970938" y="0"/>
            <a:ext cx="3037840" cy="466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9/2016</a:t>
            </a:r>
            <a:endParaRPr/>
          </a:p>
        </p:txBody>
      </p:sp>
      <p:sp>
        <p:nvSpPr>
          <p:cNvPr id="155" name="Google Shape;155;p6:notes"/>
          <p:cNvSpPr txBox="1">
            <a:spLocks noGrp="1"/>
          </p:cNvSpPr>
          <p:nvPr>
            <p:ph type="hdr" idx="3"/>
          </p:nvPr>
        </p:nvSpPr>
        <p:spPr>
          <a:xfrm>
            <a:off x="0" y="0"/>
            <a:ext cx="3037840" cy="466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Principal Orientation-PPT</a:t>
            </a:r>
            <a:endParaRPr/>
          </a:p>
        </p:txBody>
      </p:sp>
      <p:sp>
        <p:nvSpPr>
          <p:cNvPr id="156" name="Google Shape;156;p6:notes"/>
          <p:cNvSpPr txBox="1"/>
          <p:nvPr/>
        </p:nvSpPr>
        <p:spPr>
          <a:xfrm>
            <a:off x="0" y="0"/>
            <a:ext cx="3810000" cy="127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60:notes"/>
          <p:cNvSpPr>
            <a:spLocks noGrp="1" noRot="1" noChangeAspect="1"/>
          </p:cNvSpPr>
          <p:nvPr>
            <p:ph type="sldImg" idx="2"/>
          </p:nvPr>
        </p:nvSpPr>
        <p:spPr>
          <a:xfrm>
            <a:off x="3717925" y="100013"/>
            <a:ext cx="2071688" cy="155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60: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2 </a:t>
            </a:r>
            <a:r>
              <a:rPr lang="en-US" sz="1400" b="0" dirty="0">
                <a:solidFill>
                  <a:schemeClr val="dk1"/>
                </a:solidFill>
              </a:rPr>
              <a:t>minutes</a:t>
            </a:r>
            <a:endParaRPr lang="en-US" sz="1400"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Take a minute to read and make notes about the next step in the T-PESS process:  Beginning of Year Conference.</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dirty="0"/>
              <a:t>Make a connection to the evidence at the end of each Domain in the rubric. </a:t>
            </a:r>
            <a:endParaRPr dirty="0"/>
          </a:p>
        </p:txBody>
      </p:sp>
      <p:sp>
        <p:nvSpPr>
          <p:cNvPr id="717" name="Google Shape;717;p60: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61:notes"/>
          <p:cNvSpPr>
            <a:spLocks noGrp="1" noRot="1" noChangeAspect="1"/>
          </p:cNvSpPr>
          <p:nvPr>
            <p:ph type="sldImg" idx="2"/>
          </p:nvPr>
        </p:nvSpPr>
        <p:spPr>
          <a:xfrm>
            <a:off x="3717925" y="100013"/>
            <a:ext cx="2071688" cy="155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61: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3 </a:t>
            </a:r>
            <a:r>
              <a:rPr lang="en-US" sz="1400" b="0" dirty="0">
                <a:solidFill>
                  <a:schemeClr val="dk1"/>
                </a:solidFill>
              </a:rPr>
              <a:t>minutes</a:t>
            </a:r>
            <a:endParaRPr lang="en-US" sz="1400" dirty="0"/>
          </a:p>
          <a:p>
            <a:pPr marL="0" lvl="0" indent="0" algn="l" rtl="0">
              <a:spcBef>
                <a:spcPts val="0"/>
              </a:spcBef>
              <a:spcAft>
                <a:spcPts val="0"/>
              </a:spcAft>
              <a:buNone/>
            </a:pPr>
            <a:endParaRPr sz="1400" b="0" dirty="0">
              <a:solidFill>
                <a:schemeClr val="dk1"/>
              </a:solidFill>
            </a:endParaRPr>
          </a:p>
          <a:p>
            <a:pPr marL="0" lvl="0" indent="0" algn="l" rtl="0">
              <a:spcBef>
                <a:spcPts val="0"/>
              </a:spcBef>
              <a:spcAft>
                <a:spcPts val="0"/>
              </a:spcAft>
              <a:buNone/>
            </a:pPr>
            <a:r>
              <a:rPr lang="en-US" sz="1400" b="0" dirty="0">
                <a:solidFill>
                  <a:schemeClr val="dk1"/>
                </a:solidFill>
              </a:rPr>
              <a:t>Review Step 8 on the slide. </a:t>
            </a:r>
            <a:endParaRPr dirty="0"/>
          </a:p>
        </p:txBody>
      </p:sp>
      <p:sp>
        <p:nvSpPr>
          <p:cNvPr id="727" name="Google Shape;727;p61: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62:notes"/>
          <p:cNvSpPr>
            <a:spLocks noGrp="1" noRot="1" noChangeAspect="1"/>
          </p:cNvSpPr>
          <p:nvPr>
            <p:ph type="sldImg" idx="2"/>
          </p:nvPr>
        </p:nvSpPr>
        <p:spPr>
          <a:xfrm>
            <a:off x="1338263" y="280988"/>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62:notes"/>
          <p:cNvSpPr txBox="1">
            <a:spLocks noGrp="1"/>
          </p:cNvSpPr>
          <p:nvPr>
            <p:ph type="body" idx="1"/>
          </p:nvPr>
        </p:nvSpPr>
        <p:spPr>
          <a:xfrm>
            <a:off x="304800" y="3471331"/>
            <a:ext cx="6248400" cy="546946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3 </a:t>
            </a:r>
            <a:r>
              <a:rPr lang="en-US" sz="1400" b="0" dirty="0">
                <a:solidFill>
                  <a:schemeClr val="dk1"/>
                </a:solidFill>
              </a:rPr>
              <a:t>minutes</a:t>
            </a:r>
            <a:endParaRPr lang="en-US" sz="1400" dirty="0"/>
          </a:p>
          <a:p>
            <a:pPr marL="0" lvl="0" indent="0" algn="l" rtl="0">
              <a:spcBef>
                <a:spcPts val="0"/>
              </a:spcBef>
              <a:spcAft>
                <a:spcPts val="0"/>
              </a:spcAft>
              <a:buNone/>
            </a:pPr>
            <a:endParaRPr sz="1400" b="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The artifacts and evidence inform goal attainment, and, with the principal’s</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input, decisions are made about final performance ratings using a preponderance of</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evidence. That information is further used to project and establish draft performance goals</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and performance refinements for the next school year as a cycle of continuous improvement.</a:t>
            </a:r>
            <a:endParaRPr sz="1400" b="1"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US" sz="1400" dirty="0">
                <a:solidFill>
                  <a:schemeClr val="dk1"/>
                </a:solidFill>
                <a:latin typeface="Calibri"/>
                <a:ea typeface="Calibri"/>
                <a:cs typeface="Calibri"/>
                <a:sym typeface="Calibri"/>
              </a:rPr>
              <a:t> </a:t>
            </a:r>
            <a:endParaRPr dirty="0"/>
          </a:p>
        </p:txBody>
      </p:sp>
      <p:sp>
        <p:nvSpPr>
          <p:cNvPr id="741" name="Google Shape;741;p62:notes"/>
          <p:cNvSpPr txBox="1">
            <a:spLocks noGrp="1"/>
          </p:cNvSpPr>
          <p:nvPr>
            <p:ph type="hdr" idx="3"/>
          </p:nvPr>
        </p:nvSpPr>
        <p:spPr>
          <a:xfrm>
            <a:off x="0" y="2"/>
            <a:ext cx="2971800" cy="466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Texas Principal Evaluation-PPT</a:t>
            </a:r>
            <a:endParaRPr/>
          </a:p>
        </p:txBody>
      </p:sp>
      <p:sp>
        <p:nvSpPr>
          <p:cNvPr id="742" name="Google Shape;742;p62:notes"/>
          <p:cNvSpPr txBox="1">
            <a:spLocks noGrp="1"/>
          </p:cNvSpPr>
          <p:nvPr>
            <p:ph type="dt" idx="10"/>
          </p:nvPr>
        </p:nvSpPr>
        <p:spPr>
          <a:xfrm>
            <a:off x="3884614" y="2"/>
            <a:ext cx="2971800" cy="466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6/2014</a:t>
            </a:r>
            <a:endParaRPr/>
          </a:p>
        </p:txBody>
      </p:sp>
      <p:sp>
        <p:nvSpPr>
          <p:cNvPr id="743" name="Google Shape;743;p62:notes"/>
          <p:cNvSpPr txBox="1">
            <a:spLocks noGrp="1"/>
          </p:cNvSpPr>
          <p:nvPr>
            <p:ph type="sldNum" idx="12"/>
          </p:nvPr>
        </p:nvSpPr>
        <p:spPr>
          <a:xfrm>
            <a:off x="3884614" y="9017000"/>
            <a:ext cx="2971800" cy="279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62</a:t>
            </a:fld>
            <a:endParaRPr/>
          </a:p>
        </p:txBody>
      </p:sp>
      <p:sp>
        <p:nvSpPr>
          <p:cNvPr id="744" name="Google Shape;744;p62:notes"/>
          <p:cNvSpPr txBox="1"/>
          <p:nvPr/>
        </p:nvSpPr>
        <p:spPr>
          <a:xfrm>
            <a:off x="0" y="0"/>
            <a:ext cx="3810000" cy="127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63:notes"/>
          <p:cNvSpPr>
            <a:spLocks noGrp="1" noRot="1" noChangeAspect="1"/>
          </p:cNvSpPr>
          <p:nvPr>
            <p:ph type="sldImg" idx="2"/>
          </p:nvPr>
        </p:nvSpPr>
        <p:spPr>
          <a:xfrm>
            <a:off x="1338263" y="280988"/>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63:notes"/>
          <p:cNvSpPr txBox="1">
            <a:spLocks noGrp="1"/>
          </p:cNvSpPr>
          <p:nvPr>
            <p:ph type="body" idx="1"/>
          </p:nvPr>
        </p:nvSpPr>
        <p:spPr>
          <a:xfrm>
            <a:off x="304800" y="3471331"/>
            <a:ext cx="6248400" cy="546946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2 </a:t>
            </a:r>
            <a:r>
              <a:rPr lang="en-US" sz="1400" b="0" dirty="0">
                <a:solidFill>
                  <a:schemeClr val="dk1"/>
                </a:solidFill>
              </a:rPr>
              <a:t>minutes</a:t>
            </a:r>
            <a:endParaRPr lang="en-US" sz="1400" dirty="0"/>
          </a:p>
          <a:p>
            <a:pPr marL="0" lvl="0" indent="0" algn="l" rtl="0">
              <a:spcBef>
                <a:spcPts val="0"/>
              </a:spcBef>
              <a:spcAft>
                <a:spcPts val="0"/>
              </a:spcAft>
              <a:buNone/>
            </a:pPr>
            <a:endParaRPr sz="1400" b="0" dirty="0">
              <a:solidFill>
                <a:schemeClr val="dk1"/>
              </a:solidFill>
              <a:latin typeface="Calibri"/>
              <a:ea typeface="Calibri"/>
              <a:cs typeface="Calibri"/>
              <a:sym typeface="Calibri"/>
            </a:endParaRPr>
          </a:p>
          <a:p>
            <a:pPr marL="0" lvl="0" indent="0" algn="l" rtl="0">
              <a:spcBef>
                <a:spcPts val="0"/>
              </a:spcBef>
              <a:spcAft>
                <a:spcPts val="0"/>
              </a:spcAft>
              <a:buNone/>
            </a:pPr>
            <a:r>
              <a:rPr lang="en-US" sz="1400" b="0" dirty="0">
                <a:solidFill>
                  <a:schemeClr val="dk1"/>
                </a:solidFill>
                <a:latin typeface="Calibri"/>
                <a:ea typeface="Calibri"/>
                <a:cs typeface="Calibri"/>
                <a:sym typeface="Calibri"/>
              </a:rPr>
              <a:t>NOTE:  THE OVERALL RATING SCORE IS NOT REQUIRED.  Districts have the option of summative, domain, or indicator level scores. </a:t>
            </a:r>
            <a:endParaRPr dirty="0"/>
          </a:p>
          <a:p>
            <a:pPr marL="0" lvl="0" indent="0" algn="l" rtl="0">
              <a:spcBef>
                <a:spcPts val="0"/>
              </a:spcBef>
              <a:spcAft>
                <a:spcPts val="0"/>
              </a:spcAft>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400" b="1" dirty="0">
                <a:solidFill>
                  <a:schemeClr val="dk1"/>
                </a:solidFill>
                <a:latin typeface="Calibri"/>
                <a:ea typeface="Calibri"/>
                <a:cs typeface="Calibri"/>
                <a:sym typeface="Calibri"/>
              </a:rPr>
              <a:t>The formative annual process of collecting performance data and providing constructive feedback rolls up to provide a Summary of the school-level leader’s performance. This “quick at a glance” form provide the appraiser with the data necessary to make final performance ratings.</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0" dirty="0">
                <a:solidFill>
                  <a:schemeClr val="dk1"/>
                </a:solidFill>
                <a:latin typeface="Calibri"/>
                <a:ea typeface="Calibri"/>
                <a:cs typeface="Calibri"/>
                <a:sym typeface="Calibri"/>
              </a:rPr>
              <a:t>In preparation for the End-of-year Performance Discussion, the appraiser should:</a:t>
            </a:r>
            <a:endParaRPr dirty="0"/>
          </a:p>
          <a:p>
            <a:pPr marL="0" lvl="0" indent="0" algn="l" rtl="0">
              <a:spcBef>
                <a:spcPts val="0"/>
              </a:spcBef>
              <a:spcAft>
                <a:spcPts val="0"/>
              </a:spcAft>
              <a:buNone/>
            </a:pPr>
            <a:r>
              <a:rPr lang="en-US" sz="1400" b="0" dirty="0">
                <a:solidFill>
                  <a:schemeClr val="dk1"/>
                </a:solidFill>
                <a:latin typeface="Calibri"/>
                <a:ea typeface="Calibri"/>
                <a:cs typeface="Calibri"/>
                <a:sym typeface="Calibri"/>
              </a:rPr>
              <a:t>1. Review the performance goals,</a:t>
            </a:r>
            <a:endParaRPr dirty="0"/>
          </a:p>
          <a:p>
            <a:pPr marL="0" lvl="0" indent="0" algn="l" rtl="0">
              <a:spcBef>
                <a:spcPts val="0"/>
              </a:spcBef>
              <a:spcAft>
                <a:spcPts val="0"/>
              </a:spcAft>
              <a:buNone/>
            </a:pPr>
            <a:r>
              <a:rPr lang="en-US" sz="1400" b="0" dirty="0">
                <a:solidFill>
                  <a:schemeClr val="dk1"/>
                </a:solidFill>
                <a:latin typeface="Calibri"/>
                <a:ea typeface="Calibri"/>
                <a:cs typeface="Calibri"/>
                <a:sym typeface="Calibri"/>
              </a:rPr>
              <a:t>2. Review the Mid-year Progress Form, </a:t>
            </a:r>
            <a:endParaRPr dirty="0"/>
          </a:p>
          <a:p>
            <a:pPr marL="0" lvl="0" indent="0" algn="l" rtl="0">
              <a:spcBef>
                <a:spcPts val="0"/>
              </a:spcBef>
              <a:spcAft>
                <a:spcPts val="0"/>
              </a:spcAft>
              <a:buNone/>
            </a:pPr>
            <a:r>
              <a:rPr lang="en-US" sz="1400" b="0" dirty="0">
                <a:solidFill>
                  <a:schemeClr val="dk1"/>
                </a:solidFill>
                <a:latin typeface="Calibri"/>
                <a:ea typeface="Calibri"/>
                <a:cs typeface="Calibri"/>
                <a:sym typeface="Calibri"/>
              </a:rPr>
              <a:t>3. take stock of the information contained in the summary provided by the principal, and </a:t>
            </a:r>
            <a:endParaRPr dirty="0"/>
          </a:p>
          <a:p>
            <a:pPr marL="0" lvl="0" indent="0" algn="l" rtl="0">
              <a:spcBef>
                <a:spcPts val="0"/>
              </a:spcBef>
              <a:spcAft>
                <a:spcPts val="0"/>
              </a:spcAft>
              <a:buNone/>
            </a:pPr>
            <a:r>
              <a:rPr lang="en-US" sz="1400" b="0" dirty="0">
                <a:solidFill>
                  <a:schemeClr val="dk1"/>
                </a:solidFill>
                <a:latin typeface="Calibri"/>
                <a:ea typeface="Calibri"/>
                <a:cs typeface="Calibri"/>
                <a:sym typeface="Calibri"/>
              </a:rPr>
              <a:t>4. reflect on the principal’s performance in relation to his or her goals, the Texas Principal Standards, and identified leadership practices. </a:t>
            </a:r>
            <a:endParaRPr dirty="0"/>
          </a:p>
          <a:p>
            <a:pPr marL="0" lvl="0" indent="0" algn="l" rtl="0">
              <a:spcBef>
                <a:spcPts val="0"/>
              </a:spcBef>
              <a:spcAft>
                <a:spcPts val="0"/>
              </a:spcAft>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400" b="0" dirty="0">
                <a:solidFill>
                  <a:schemeClr val="dk1"/>
                </a:solidFill>
                <a:latin typeface="Calibri"/>
                <a:ea typeface="Calibri"/>
                <a:cs typeface="Calibri"/>
                <a:sym typeface="Calibri"/>
              </a:rPr>
              <a:t>This slide illustrates the Summary Rating Form. It is necessary to provide summary ratings for all indicators and an overall rating for each standard of T-PESS however districts are not required to provide an overall score for each Standard. </a:t>
            </a:r>
            <a:endParaRPr dirty="0"/>
          </a:p>
          <a:p>
            <a:pPr marL="0" lvl="0" indent="0" algn="l" rtl="0">
              <a:spcBef>
                <a:spcPts val="0"/>
              </a:spcBef>
              <a:spcAft>
                <a:spcPts val="0"/>
              </a:spcAft>
              <a:buNone/>
            </a:pPr>
            <a:endParaRPr sz="1400" b="0" dirty="0">
              <a:solidFill>
                <a:schemeClr val="dk1"/>
              </a:solidFill>
              <a:latin typeface="Calibri"/>
              <a:ea typeface="Calibri"/>
              <a:cs typeface="Calibri"/>
              <a:sym typeface="Calibri"/>
            </a:endParaRPr>
          </a:p>
          <a:p>
            <a:pPr marL="0" lvl="0" indent="0" algn="l" rtl="0">
              <a:spcBef>
                <a:spcPts val="0"/>
              </a:spcBef>
              <a:spcAft>
                <a:spcPts val="0"/>
              </a:spcAft>
              <a:buNone/>
            </a:pPr>
            <a:r>
              <a:rPr lang="en-US" sz="1400" b="0" dirty="0">
                <a:solidFill>
                  <a:schemeClr val="dk1"/>
                </a:solidFill>
                <a:latin typeface="Calibri"/>
                <a:ea typeface="Calibri"/>
                <a:cs typeface="Calibri"/>
                <a:sym typeface="Calibri"/>
              </a:rPr>
              <a:t>Indicator ratings should reflect the scoring rule (cumulative and additive). That score will transfer directly to the Summary Rating Form. If the district is using a single score for each standard, the overall score for each standard should take into account the indicator ratings and any artifacts, evidence, and data supporting performance related to a standard.  </a:t>
            </a:r>
            <a:endParaRPr dirty="0"/>
          </a:p>
          <a:p>
            <a:pPr marL="0" lvl="0" indent="0" algn="l" rtl="0">
              <a:spcBef>
                <a:spcPts val="0"/>
              </a:spcBef>
              <a:spcAft>
                <a:spcPts val="0"/>
              </a:spcAft>
              <a:buNone/>
            </a:pPr>
            <a:r>
              <a:rPr lang="en-US" sz="1400" b="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400" b="0" i="0" dirty="0">
                <a:solidFill>
                  <a:schemeClr val="dk1"/>
                </a:solidFill>
                <a:latin typeface="Calibri"/>
                <a:ea typeface="Calibri"/>
                <a:cs typeface="Calibri"/>
                <a:sym typeface="Calibri"/>
              </a:rPr>
              <a:t>Note to Facilitator</a:t>
            </a:r>
            <a:endParaRPr sz="1400" b="0" i="1" dirty="0">
              <a:solidFill>
                <a:schemeClr val="dk1"/>
              </a:solidFill>
              <a:latin typeface="Calibri"/>
              <a:ea typeface="Calibri"/>
              <a:cs typeface="Calibri"/>
              <a:sym typeface="Calibri"/>
            </a:endParaRPr>
          </a:p>
          <a:p>
            <a:pPr marL="0" lvl="0" indent="0" algn="l" rtl="0">
              <a:spcBef>
                <a:spcPts val="0"/>
              </a:spcBef>
              <a:spcAft>
                <a:spcPts val="0"/>
              </a:spcAft>
              <a:buNone/>
            </a:pPr>
            <a:r>
              <a:rPr lang="en-US" sz="1400" b="0" dirty="0">
                <a:solidFill>
                  <a:schemeClr val="dk1"/>
                </a:solidFill>
                <a:latin typeface="Calibri"/>
                <a:ea typeface="Calibri"/>
                <a:cs typeface="Calibri"/>
                <a:sym typeface="Calibri"/>
              </a:rPr>
              <a:t>You may want to review the rubric scoring rule. Doing so will help participants see the relationship between rubric scoring methodology and determining summary ratings.</a:t>
            </a:r>
            <a:endParaRPr dirty="0"/>
          </a:p>
          <a:p>
            <a:pPr marL="0" lvl="0" indent="0" algn="l" rtl="0">
              <a:spcBef>
                <a:spcPts val="0"/>
              </a:spcBef>
              <a:spcAft>
                <a:spcPts val="0"/>
              </a:spcAft>
              <a:buNone/>
            </a:pPr>
            <a:r>
              <a:rPr lang="en-US" sz="1400" b="0"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sz="1400" b="1" dirty="0">
              <a:solidFill>
                <a:schemeClr val="dk1"/>
              </a:solidFill>
            </a:endParaRPr>
          </a:p>
        </p:txBody>
      </p:sp>
      <p:sp>
        <p:nvSpPr>
          <p:cNvPr id="752" name="Google Shape;752;p63:notes"/>
          <p:cNvSpPr txBox="1">
            <a:spLocks noGrp="1"/>
          </p:cNvSpPr>
          <p:nvPr>
            <p:ph type="sldNum" idx="12"/>
          </p:nvPr>
        </p:nvSpPr>
        <p:spPr>
          <a:xfrm>
            <a:off x="3884614" y="9017000"/>
            <a:ext cx="2971800" cy="279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63</a:t>
            </a:fld>
            <a:endParaRPr/>
          </a:p>
        </p:txBody>
      </p:sp>
      <p:sp>
        <p:nvSpPr>
          <p:cNvPr id="753" name="Google Shape;753;p63:notes"/>
          <p:cNvSpPr txBox="1">
            <a:spLocks noGrp="1"/>
          </p:cNvSpPr>
          <p:nvPr>
            <p:ph type="dt" idx="10"/>
          </p:nvPr>
        </p:nvSpPr>
        <p:spPr>
          <a:xfrm>
            <a:off x="3884614" y="2"/>
            <a:ext cx="2971800" cy="466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6/2014</a:t>
            </a:r>
            <a:endParaRPr/>
          </a:p>
        </p:txBody>
      </p:sp>
      <p:sp>
        <p:nvSpPr>
          <p:cNvPr id="754" name="Google Shape;754;p63:notes"/>
          <p:cNvSpPr txBox="1">
            <a:spLocks noGrp="1"/>
          </p:cNvSpPr>
          <p:nvPr>
            <p:ph type="hdr" idx="3"/>
          </p:nvPr>
        </p:nvSpPr>
        <p:spPr>
          <a:xfrm>
            <a:off x="0" y="2"/>
            <a:ext cx="2971800" cy="466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Texas Principal Evaluation-PPT</a:t>
            </a:r>
            <a:endParaRPr/>
          </a:p>
        </p:txBody>
      </p:sp>
      <p:sp>
        <p:nvSpPr>
          <p:cNvPr id="755" name="Google Shape;755;p63:notes"/>
          <p:cNvSpPr txBox="1"/>
          <p:nvPr/>
        </p:nvSpPr>
        <p:spPr>
          <a:xfrm>
            <a:off x="0" y="0"/>
            <a:ext cx="3810000" cy="127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64: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64: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b="0" dirty="0"/>
              <a:t>3 </a:t>
            </a:r>
            <a:r>
              <a:rPr lang="en-US" sz="2000" b="0" dirty="0">
                <a:solidFill>
                  <a:schemeClr val="dk1"/>
                </a:solidFill>
              </a:rPr>
              <a:t>minutes</a:t>
            </a:r>
            <a:endParaRPr lang="en-US" sz="2000" dirty="0"/>
          </a:p>
          <a:p>
            <a:pPr marL="0" lvl="0" indent="0" algn="l" rtl="0">
              <a:spcBef>
                <a:spcPts val="0"/>
              </a:spcBef>
              <a:spcAft>
                <a:spcPts val="0"/>
              </a:spcAft>
              <a:buNone/>
            </a:pPr>
            <a:endParaRPr sz="2000" b="1" i="0" dirty="0">
              <a:solidFill>
                <a:schemeClr val="dk1"/>
              </a:solidFill>
              <a:latin typeface="Calibri"/>
              <a:ea typeface="Calibri"/>
              <a:cs typeface="Calibri"/>
              <a:sym typeface="Calibri"/>
            </a:endParaRPr>
          </a:p>
          <a:p>
            <a:pPr marL="0" lvl="0" indent="0" algn="l" rtl="0">
              <a:spcBef>
                <a:spcPts val="0"/>
              </a:spcBef>
              <a:spcAft>
                <a:spcPts val="0"/>
              </a:spcAft>
              <a:buNone/>
            </a:pPr>
            <a:r>
              <a:rPr lang="en-US" sz="2000" b="0" i="0" dirty="0">
                <a:solidFill>
                  <a:schemeClr val="dk1"/>
                </a:solidFill>
                <a:latin typeface="Calibri"/>
                <a:ea typeface="Calibri"/>
                <a:cs typeface="Calibri"/>
                <a:sym typeface="Calibri"/>
              </a:rPr>
              <a:t>Explain how forms will be accessed/available within the district. </a:t>
            </a:r>
            <a:endParaRPr dirty="0"/>
          </a:p>
          <a:p>
            <a:pPr marL="0" lvl="0" indent="0" algn="l" rtl="0">
              <a:spcBef>
                <a:spcPts val="0"/>
              </a:spcBef>
              <a:spcAft>
                <a:spcPts val="0"/>
              </a:spcAft>
              <a:buNone/>
            </a:pPr>
            <a:endParaRPr sz="20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artifacts and evidence inform goal attainment, and, with the principal’s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input, decisions are made about final performance ratings using a preponderance of</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evidence. That information is further used to project and establish draft performance goals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and performance refinements for the next school year as a cycle of continuous improvement.</a:t>
            </a:r>
            <a:endParaRPr sz="1400" b="1" i="0" dirty="0">
              <a:solidFill>
                <a:schemeClr val="dk1"/>
              </a:solidFill>
              <a:latin typeface="Calibri"/>
              <a:ea typeface="Calibri"/>
              <a:cs typeface="Calibri"/>
              <a:sym typeface="Calibri"/>
            </a:endParaRPr>
          </a:p>
        </p:txBody>
      </p:sp>
      <p:sp>
        <p:nvSpPr>
          <p:cNvPr id="763" name="Google Shape;763;p64: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pPr marL="0" lvl="0" indent="0" algn="r" rtl="0">
                <a:spcBef>
                  <a:spcPts val="0"/>
                </a:spcBef>
                <a:spcAft>
                  <a:spcPts val="0"/>
                </a:spcAft>
                <a:buNone/>
              </a:pPr>
              <a:t>64</a:t>
            </a:fld>
            <a:endParaRPr>
              <a:solidFill>
                <a:srgbClr val="000000"/>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65:notes"/>
          <p:cNvSpPr>
            <a:spLocks noGrp="1" noRot="1" noChangeAspect="1"/>
          </p:cNvSpPr>
          <p:nvPr>
            <p:ph type="sldImg" idx="2"/>
          </p:nvPr>
        </p:nvSpPr>
        <p:spPr>
          <a:xfrm>
            <a:off x="2103438" y="134938"/>
            <a:ext cx="2806700" cy="210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p65:notes"/>
          <p:cNvSpPr txBox="1">
            <a:spLocks noGrp="1"/>
          </p:cNvSpPr>
          <p:nvPr>
            <p:ph type="body" idx="1"/>
          </p:nvPr>
        </p:nvSpPr>
        <p:spPr>
          <a:xfrm>
            <a:off x="395957" y="1765092"/>
            <a:ext cx="8504484" cy="4870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5 </a:t>
            </a:r>
            <a:r>
              <a:rPr lang="en-US" sz="1200" b="0" dirty="0">
                <a:solidFill>
                  <a:schemeClr val="dk1"/>
                </a:solidFill>
              </a:rPr>
              <a:t>minutes</a:t>
            </a:r>
            <a:endParaRPr lang="en-US"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b="0" dirty="0"/>
              <a:t>Process the questions on the slide. </a:t>
            </a:r>
            <a:endParaRPr dirty="0"/>
          </a:p>
          <a:p>
            <a:pPr marL="0" lvl="0" indent="0" algn="l" rtl="0">
              <a:spcBef>
                <a:spcPts val="0"/>
              </a:spcBef>
              <a:spcAft>
                <a:spcPts val="0"/>
              </a:spcAft>
              <a:buNone/>
            </a:pPr>
            <a:endParaRPr b="0" dirty="0"/>
          </a:p>
        </p:txBody>
      </p:sp>
      <p:sp>
        <p:nvSpPr>
          <p:cNvPr id="772" name="Google Shape;772;p65:notes"/>
          <p:cNvSpPr txBox="1">
            <a:spLocks noGrp="1"/>
          </p:cNvSpPr>
          <p:nvPr>
            <p:ph type="sldNum" idx="12"/>
          </p:nvPr>
        </p:nvSpPr>
        <p:spPr>
          <a:xfrm>
            <a:off x="5265809" y="6701852"/>
            <a:ext cx="4028440" cy="15614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66: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66: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1">
                <a:solidFill>
                  <a:schemeClr val="dk1"/>
                </a:solidFill>
                <a:latin typeface="Calibri"/>
                <a:ea typeface="Calibri"/>
                <a:cs typeface="Calibri"/>
                <a:sym typeface="Calibri"/>
              </a:rPr>
              <a:t>Closure—Talk about Next Steps with T-PESS in YOUR DISTRICT </a:t>
            </a:r>
            <a:endParaRPr sz="1400" b="1">
              <a:solidFill>
                <a:schemeClr val="dk1"/>
              </a:solidFill>
              <a:latin typeface="Calibri"/>
              <a:ea typeface="Calibri"/>
              <a:cs typeface="Calibri"/>
              <a:sym typeface="Calibri"/>
            </a:endParaRPr>
          </a:p>
          <a:p>
            <a:pPr marL="0" lvl="0" indent="0" algn="l" rtl="0">
              <a:spcBef>
                <a:spcPts val="0"/>
              </a:spcBef>
              <a:spcAft>
                <a:spcPts val="0"/>
              </a:spcAft>
              <a:buNone/>
            </a:pPr>
            <a:endParaRPr sz="1400" b="1">
              <a:solidFill>
                <a:schemeClr val="dk1"/>
              </a:solidFill>
              <a:latin typeface="Calibri"/>
              <a:ea typeface="Calibri"/>
              <a:cs typeface="Calibri"/>
              <a:sym typeface="Calibri"/>
            </a:endParaRPr>
          </a:p>
          <a:p>
            <a:pPr marL="0" lvl="0" indent="0" algn="l" rtl="0">
              <a:spcBef>
                <a:spcPts val="0"/>
              </a:spcBef>
              <a:spcAft>
                <a:spcPts val="0"/>
              </a:spcAft>
              <a:buNone/>
            </a:pPr>
            <a:r>
              <a:rPr lang="en-US" sz="1400" b="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solidFill>
                  <a:schemeClr val="dk1"/>
                </a:solidFill>
              </a:rPr>
              <a:t>Note to Trainers – some additional activities will be available to help facilitate ongoing discussion of T-PESS. </a:t>
            </a:r>
            <a:endParaRPr>
              <a:solidFill>
                <a:schemeClr val="dk1"/>
              </a:solidFill>
            </a:endParaRPr>
          </a:p>
        </p:txBody>
      </p:sp>
      <p:sp>
        <p:nvSpPr>
          <p:cNvPr id="795" name="Google Shape;795;p66: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3106738" y="207963"/>
            <a:ext cx="3082925" cy="2312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413174" y="2560818"/>
            <a:ext cx="8470053" cy="4034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2 </a:t>
            </a:r>
            <a:r>
              <a:rPr lang="en-US" sz="1400" b="0" dirty="0">
                <a:solidFill>
                  <a:schemeClr val="dk1"/>
                </a:solidFill>
              </a:rPr>
              <a:t>minutes</a:t>
            </a:r>
            <a:endParaRPr lang="en-US" sz="1400" dirty="0"/>
          </a:p>
          <a:p>
            <a:pPr marL="0" lvl="0" indent="0" algn="l" rtl="0">
              <a:spcBef>
                <a:spcPts val="0"/>
              </a:spcBef>
              <a:spcAft>
                <a:spcPts val="0"/>
              </a:spcAft>
              <a:buClr>
                <a:schemeClr val="dk1"/>
              </a:buClr>
              <a:buSzPts val="1400"/>
              <a:buFont typeface="Calibri"/>
              <a:buNone/>
            </a:pPr>
            <a:endParaRPr sz="1400" b="1" dirty="0">
              <a:solidFill>
                <a:schemeClr val="dk1"/>
              </a:solidFill>
            </a:endParaRPr>
          </a:p>
          <a:p>
            <a:pPr marL="0" lvl="0" indent="0" algn="l" rtl="0">
              <a:spcBef>
                <a:spcPts val="0"/>
              </a:spcBef>
              <a:spcAft>
                <a:spcPts val="0"/>
              </a:spcAft>
              <a:buNone/>
            </a:pPr>
            <a:r>
              <a:rPr lang="en-US" sz="1400" b="1" dirty="0">
                <a:solidFill>
                  <a:schemeClr val="dk1"/>
                </a:solidFill>
              </a:rPr>
              <a:t>We are currently conducting the orientation, so we are in the initial step.  </a:t>
            </a:r>
            <a:endParaRPr dirty="0"/>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At the beginning of each year, an orientation is conducted with all principals to clarify the T-PESS rubric, along with the district’s expectations for practice and performance, timelines, materials, forms, and any additional rollout information. The orientation is an important step in the process, because it:</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 provides the appraiser and principal with concise and accurate information regarding T-PESS, including the actions embedded in the rubric;</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 ensures that the appraiser and principal understand individual roles and responsibilities;</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 details the T-PESS process and provides specific timelines for when required activities are due;</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 communicates any regulations and policies that govern principal evaluations; and</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 clarifies how performance will be measured.</a:t>
            </a:r>
            <a:endParaRPr sz="1400" b="1" dirty="0">
              <a:solidFill>
                <a:schemeClr val="dk1"/>
              </a:solidFill>
            </a:endParaRPr>
          </a:p>
        </p:txBody>
      </p:sp>
      <p:sp>
        <p:nvSpPr>
          <p:cNvPr id="165" name="Google Shape;165;p7:notes"/>
          <p:cNvSpPr txBox="1">
            <a:spLocks noGrp="1"/>
          </p:cNvSpPr>
          <p:nvPr>
            <p:ph type="sldNum" idx="12"/>
          </p:nvPr>
        </p:nvSpPr>
        <p:spPr>
          <a:xfrm>
            <a:off x="5265810" y="6651885"/>
            <a:ext cx="4028440" cy="2061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pPr marL="0" lvl="0" indent="0" algn="r" rtl="0">
                <a:spcBef>
                  <a:spcPts val="0"/>
                </a:spcBef>
                <a:spcAft>
                  <a:spcPts val="0"/>
                </a:spcAft>
                <a:buNone/>
              </a:pPr>
              <a:t>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1338263" y="280988"/>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304800" y="3471331"/>
            <a:ext cx="6248400" cy="546946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2 </a:t>
            </a:r>
            <a:r>
              <a:rPr lang="en-US" sz="1400" b="0" dirty="0">
                <a:solidFill>
                  <a:schemeClr val="dk1"/>
                </a:solidFill>
              </a:rPr>
              <a:t>minutes</a:t>
            </a:r>
            <a:endParaRPr lang="en-US" sz="1400" dirty="0"/>
          </a:p>
          <a:p>
            <a:pPr marL="0" lvl="0" indent="0" algn="l" rtl="0">
              <a:spcBef>
                <a:spcPts val="0"/>
              </a:spcBef>
              <a:spcAft>
                <a:spcPts val="0"/>
              </a:spcAft>
              <a:buNone/>
            </a:pPr>
            <a:endParaRPr sz="1400" b="1" i="1" dirty="0">
              <a:solidFill>
                <a:schemeClr val="dk1"/>
              </a:solidFill>
            </a:endParaRPr>
          </a:p>
          <a:p>
            <a:pPr marL="0" lvl="0" indent="0" algn="l" rtl="0">
              <a:spcBef>
                <a:spcPts val="0"/>
              </a:spcBef>
              <a:spcAft>
                <a:spcPts val="0"/>
              </a:spcAft>
              <a:buNone/>
            </a:pPr>
            <a:r>
              <a:rPr lang="en-US" sz="1400" b="1" u="none" dirty="0">
                <a:solidFill>
                  <a:schemeClr val="dk1"/>
                </a:solidFill>
              </a:rPr>
              <a:t>As a reminder, T-PESS was developed to align with these defining priorities</a:t>
            </a:r>
            <a:r>
              <a:rPr lang="en-US" sz="1400" b="1" dirty="0">
                <a:solidFill>
                  <a:schemeClr val="dk1"/>
                </a:solidFill>
              </a:rPr>
              <a:t>.  The priorities supported a theory of action that informed the development of the performance rubric and these purposes will be emphasized in the professional development that accompanies implementation. The system is now aligned with the principal standards, the Effective Schools Framework, the Texas Instructional Leadership program, T-TESS, and AEL, or the Advanced Educational Leadership program.</a:t>
            </a:r>
            <a:endParaRPr dirty="0"/>
          </a:p>
          <a:p>
            <a:pPr marL="0" lvl="0" indent="0" algn="l" rtl="0">
              <a:spcBef>
                <a:spcPts val="0"/>
              </a:spcBef>
              <a:spcAft>
                <a:spcPts val="0"/>
              </a:spcAft>
              <a:buNone/>
            </a:pPr>
            <a:endParaRPr sz="1400" b="1" dirty="0">
              <a:solidFill>
                <a:schemeClr val="dk1"/>
              </a:solidFill>
            </a:endParaRPr>
          </a:p>
          <a:p>
            <a:pPr marL="0" marR="0" lvl="0" indent="0" algn="l" rtl="0">
              <a:lnSpc>
                <a:spcPct val="100000"/>
              </a:lnSpc>
              <a:spcBef>
                <a:spcPts val="0"/>
              </a:spcBef>
              <a:spcAft>
                <a:spcPts val="0"/>
              </a:spcAft>
              <a:buClr>
                <a:schemeClr val="dk1"/>
              </a:buClr>
              <a:buSzPts val="1400"/>
              <a:buFont typeface="Calibri"/>
              <a:buNone/>
            </a:pPr>
            <a:r>
              <a:rPr lang="en-US" sz="1400" b="1" dirty="0">
                <a:solidFill>
                  <a:schemeClr val="dk1"/>
                </a:solidFill>
              </a:rPr>
              <a:t>Successful implementation of the system is dependent upon attending to the priorities, which should be treated as guiding principles for the evaluation system.</a:t>
            </a:r>
            <a:endParaRPr sz="1400" b="1" dirty="0">
              <a:solidFill>
                <a:schemeClr val="dk1"/>
              </a:solidFill>
            </a:endParaRPr>
          </a:p>
          <a:p>
            <a:pPr marL="0" lvl="0" indent="0" algn="l" rtl="0">
              <a:spcBef>
                <a:spcPts val="0"/>
              </a:spcBef>
              <a:spcAft>
                <a:spcPts val="0"/>
              </a:spcAft>
              <a:buNone/>
            </a:pPr>
            <a:endParaRPr sz="1400" b="1" dirty="0">
              <a:solidFill>
                <a:schemeClr val="dk1"/>
              </a:solidFill>
            </a:endParaRPr>
          </a:p>
          <a:p>
            <a:pPr marL="0" lvl="0" indent="0" algn="l" rtl="0">
              <a:spcBef>
                <a:spcPts val="0"/>
              </a:spcBef>
              <a:spcAft>
                <a:spcPts val="0"/>
              </a:spcAft>
              <a:buNone/>
            </a:pPr>
            <a:r>
              <a:rPr lang="en-US" sz="1400" b="0" dirty="0">
                <a:solidFill>
                  <a:schemeClr val="dk1"/>
                </a:solidFill>
              </a:rPr>
              <a:t>Emphasize this model is predicated on growth and development - NOT rank ordering leadership performance. </a:t>
            </a:r>
            <a:endParaRPr dirty="0"/>
          </a:p>
          <a:p>
            <a:pPr marL="0" lvl="0" indent="0" algn="l" rtl="0">
              <a:spcBef>
                <a:spcPts val="0"/>
              </a:spcBef>
              <a:spcAft>
                <a:spcPts val="0"/>
              </a:spcAft>
              <a:buNone/>
            </a:pPr>
            <a:endParaRPr sz="1400" b="0" dirty="0">
              <a:solidFill>
                <a:schemeClr val="dk1"/>
              </a:solidFill>
            </a:endParaRPr>
          </a:p>
          <a:p>
            <a:pPr marL="0" lvl="0" indent="0" algn="l" rtl="0">
              <a:spcBef>
                <a:spcPts val="0"/>
              </a:spcBef>
              <a:spcAft>
                <a:spcPts val="0"/>
              </a:spcAft>
              <a:buNone/>
            </a:pPr>
            <a:r>
              <a:rPr lang="en-US" sz="1400" b="1" dirty="0">
                <a:solidFill>
                  <a:schemeClr val="dk1"/>
                </a:solidFill>
              </a:rPr>
              <a:t>The model is meant to guide professional development for principals.</a:t>
            </a:r>
            <a:endParaRPr dirty="0"/>
          </a:p>
          <a:p>
            <a:pPr marL="226448" lvl="0" indent="-226448" algn="l" rtl="0">
              <a:spcBef>
                <a:spcPts val="0"/>
              </a:spcBef>
              <a:spcAft>
                <a:spcPts val="0"/>
              </a:spcAft>
              <a:buClr>
                <a:schemeClr val="dk1"/>
              </a:buClr>
              <a:buSzPts val="1400"/>
              <a:buFont typeface="Calibri"/>
              <a:buAutoNum type="arabicPeriod"/>
            </a:pPr>
            <a:r>
              <a:rPr lang="en-US" sz="1400" b="1" dirty="0">
                <a:solidFill>
                  <a:schemeClr val="dk1"/>
                </a:solidFill>
              </a:rPr>
              <a:t>Serve as a tool in developing coaching and mentoring programs for principals.</a:t>
            </a:r>
            <a:endParaRPr dirty="0"/>
          </a:p>
          <a:p>
            <a:pPr marL="226448" lvl="0" indent="-226448" algn="l" rtl="0">
              <a:spcBef>
                <a:spcPts val="0"/>
              </a:spcBef>
              <a:spcAft>
                <a:spcPts val="0"/>
              </a:spcAft>
              <a:buClr>
                <a:schemeClr val="dk1"/>
              </a:buClr>
              <a:buSzPts val="1400"/>
              <a:buFont typeface="Calibri"/>
              <a:buAutoNum type="arabicPeriod"/>
            </a:pPr>
            <a:r>
              <a:rPr lang="en-US" sz="1400" b="1" dirty="0">
                <a:solidFill>
                  <a:schemeClr val="dk1"/>
                </a:solidFill>
              </a:rPr>
              <a:t>The implementation and evaluation of the system must embody continuous improvement.</a:t>
            </a:r>
            <a:endParaRPr dirty="0"/>
          </a:p>
          <a:p>
            <a:pPr marL="226448" lvl="0" indent="-226448" algn="l" rtl="0">
              <a:spcBef>
                <a:spcPts val="0"/>
              </a:spcBef>
              <a:spcAft>
                <a:spcPts val="0"/>
              </a:spcAft>
              <a:buClr>
                <a:schemeClr val="dk1"/>
              </a:buClr>
              <a:buSzPts val="1400"/>
              <a:buFont typeface="Calibri"/>
              <a:buAutoNum type="arabicPeriod"/>
            </a:pPr>
            <a:r>
              <a:rPr lang="en-US" sz="1400" b="1" dirty="0">
                <a:solidFill>
                  <a:schemeClr val="dk1"/>
                </a:solidFill>
              </a:rPr>
              <a:t>Provide meaningful and credible feedback that improves performance.</a:t>
            </a:r>
            <a:endParaRPr dirty="0"/>
          </a:p>
          <a:p>
            <a:pPr marL="226448" lvl="0" indent="-226448" algn="l" rtl="0">
              <a:spcBef>
                <a:spcPts val="0"/>
              </a:spcBef>
              <a:spcAft>
                <a:spcPts val="0"/>
              </a:spcAft>
              <a:buClr>
                <a:schemeClr val="dk1"/>
              </a:buClr>
              <a:buSzPts val="1400"/>
              <a:buFont typeface="Calibri"/>
              <a:buAutoNum type="arabicPeriod"/>
            </a:pPr>
            <a:r>
              <a:rPr lang="en-US" sz="1400" b="1" dirty="0">
                <a:solidFill>
                  <a:schemeClr val="dk1"/>
                </a:solidFill>
              </a:rPr>
              <a:t>The development and implementation of the evaluation systems must continue to involve stakeholders in a collaborative process.</a:t>
            </a:r>
            <a:endParaRPr dirty="0"/>
          </a:p>
          <a:p>
            <a:pPr marL="0" lvl="0" indent="0" algn="l" rtl="0">
              <a:spcBef>
                <a:spcPts val="0"/>
              </a:spcBef>
              <a:spcAft>
                <a:spcPts val="0"/>
              </a:spcAft>
              <a:buNone/>
            </a:pPr>
            <a:endParaRPr sz="1400" b="1" dirty="0">
              <a:solidFill>
                <a:schemeClr val="dk1"/>
              </a:solidFill>
            </a:endParaRPr>
          </a:p>
        </p:txBody>
      </p:sp>
      <p:sp>
        <p:nvSpPr>
          <p:cNvPr id="175" name="Google Shape;175;p8:notes"/>
          <p:cNvSpPr txBox="1">
            <a:spLocks noGrp="1"/>
          </p:cNvSpPr>
          <p:nvPr>
            <p:ph type="hdr" idx="3"/>
          </p:nvPr>
        </p:nvSpPr>
        <p:spPr>
          <a:xfrm>
            <a:off x="0" y="2"/>
            <a:ext cx="2971800" cy="466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Texas Principal Evaluation-PPT</a:t>
            </a:r>
            <a:endParaRPr/>
          </a:p>
        </p:txBody>
      </p:sp>
      <p:sp>
        <p:nvSpPr>
          <p:cNvPr id="176" name="Google Shape;176;p8:notes"/>
          <p:cNvSpPr txBox="1">
            <a:spLocks noGrp="1"/>
          </p:cNvSpPr>
          <p:nvPr>
            <p:ph type="dt" idx="10"/>
          </p:nvPr>
        </p:nvSpPr>
        <p:spPr>
          <a:xfrm>
            <a:off x="3884614" y="2"/>
            <a:ext cx="2971800" cy="466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6/2014</a:t>
            </a:r>
            <a:endParaRPr/>
          </a:p>
        </p:txBody>
      </p:sp>
      <p:sp>
        <p:nvSpPr>
          <p:cNvPr id="177" name="Google Shape;177;p8:notes"/>
          <p:cNvSpPr txBox="1">
            <a:spLocks noGrp="1"/>
          </p:cNvSpPr>
          <p:nvPr>
            <p:ph type="sldNum" idx="12"/>
          </p:nvPr>
        </p:nvSpPr>
        <p:spPr>
          <a:xfrm>
            <a:off x="3884614" y="9017000"/>
            <a:ext cx="2971800" cy="279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a:spLocks noGrp="1" noRot="1" noChangeAspect="1"/>
          </p:cNvSpPr>
          <p:nvPr>
            <p:ph type="sldImg" idx="2"/>
          </p:nvPr>
        </p:nvSpPr>
        <p:spPr>
          <a:xfrm>
            <a:off x="1338263" y="280988"/>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9:notes"/>
          <p:cNvSpPr txBox="1">
            <a:spLocks noGrp="1"/>
          </p:cNvSpPr>
          <p:nvPr>
            <p:ph type="body" idx="1"/>
          </p:nvPr>
        </p:nvSpPr>
        <p:spPr>
          <a:xfrm>
            <a:off x="304800" y="3471331"/>
            <a:ext cx="6248400" cy="546946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dirty="0"/>
              <a:t>2 </a:t>
            </a:r>
            <a:r>
              <a:rPr lang="en-US" sz="1400" b="0" dirty="0">
                <a:solidFill>
                  <a:schemeClr val="dk1"/>
                </a:solidFill>
              </a:rPr>
              <a:t>minutes</a:t>
            </a:r>
            <a:endParaRPr lang="en-US" sz="1400" dirty="0"/>
          </a:p>
          <a:p>
            <a:pPr marL="0" lvl="0" indent="0" algn="l" rtl="0">
              <a:spcBef>
                <a:spcPts val="0"/>
              </a:spcBef>
              <a:spcAft>
                <a:spcPts val="0"/>
              </a:spcAft>
              <a:buClr>
                <a:schemeClr val="dk1"/>
              </a:buClr>
              <a:buSzPts val="1400"/>
              <a:buFont typeface="Calibri"/>
              <a:buNone/>
            </a:pPr>
            <a:endParaRPr sz="1400" b="1" dirty="0"/>
          </a:p>
          <a:p>
            <a:pPr marL="0" lvl="0" indent="0" algn="l" rtl="0">
              <a:spcBef>
                <a:spcPts val="0"/>
              </a:spcBef>
              <a:spcAft>
                <a:spcPts val="0"/>
              </a:spcAft>
              <a:buClr>
                <a:schemeClr val="dk1"/>
              </a:buClr>
              <a:buSzPts val="1400"/>
              <a:buFont typeface="Calibri"/>
              <a:buNone/>
            </a:pPr>
            <a:r>
              <a:rPr lang="en-US" sz="1400" b="1" dirty="0"/>
              <a:t>Discussion:  What do you personally see as the value with this alignment?</a:t>
            </a:r>
            <a:endParaRPr dirty="0"/>
          </a:p>
          <a:p>
            <a:pPr marL="0" lvl="0" indent="0" algn="l" rtl="0">
              <a:spcBef>
                <a:spcPts val="0"/>
              </a:spcBef>
              <a:spcAft>
                <a:spcPts val="0"/>
              </a:spcAft>
              <a:buNone/>
            </a:pPr>
            <a:endParaRPr sz="1400" b="1" i="1" dirty="0">
              <a:solidFill>
                <a:srgbClr val="F15A29"/>
              </a:solidFill>
            </a:endParaRPr>
          </a:p>
          <a:p>
            <a:pPr marL="0" lvl="0" indent="0" algn="l" rtl="0">
              <a:spcBef>
                <a:spcPts val="0"/>
              </a:spcBef>
              <a:spcAft>
                <a:spcPts val="0"/>
              </a:spcAft>
              <a:buNone/>
            </a:pPr>
            <a:r>
              <a:rPr lang="en-US" sz="1400" b="1" dirty="0">
                <a:solidFill>
                  <a:srgbClr val="C00000"/>
                </a:solidFill>
              </a:rPr>
              <a:t>If using Zoom: Raise your hand on the Zoom screen to respond--volunteer.</a:t>
            </a:r>
            <a:endParaRPr dirty="0"/>
          </a:p>
          <a:p>
            <a:pPr marL="0" lvl="0" indent="0" algn="l" rtl="0">
              <a:spcBef>
                <a:spcPts val="0"/>
              </a:spcBef>
              <a:spcAft>
                <a:spcPts val="0"/>
              </a:spcAft>
              <a:buNone/>
            </a:pPr>
            <a:endParaRPr sz="1400" b="1" i="1" dirty="0">
              <a:solidFill>
                <a:schemeClr val="dk1"/>
              </a:solidFill>
            </a:endParaRPr>
          </a:p>
          <a:p>
            <a:pPr marL="0" lvl="0" indent="0" algn="l" rtl="0">
              <a:spcBef>
                <a:spcPts val="0"/>
              </a:spcBef>
              <a:spcAft>
                <a:spcPts val="0"/>
              </a:spcAft>
              <a:buNone/>
            </a:pPr>
            <a:endParaRPr sz="1400" b="1" i="1" dirty="0">
              <a:solidFill>
                <a:schemeClr val="dk1"/>
              </a:solidFill>
            </a:endParaRPr>
          </a:p>
          <a:p>
            <a:pPr marL="0" lvl="0" indent="0" algn="l" rtl="0">
              <a:spcBef>
                <a:spcPts val="0"/>
              </a:spcBef>
              <a:spcAft>
                <a:spcPts val="0"/>
              </a:spcAft>
              <a:buNone/>
            </a:pPr>
            <a:endParaRPr sz="1400" dirty="0">
              <a:solidFill>
                <a:schemeClr val="dk1"/>
              </a:solidFill>
            </a:endParaRPr>
          </a:p>
        </p:txBody>
      </p:sp>
      <p:sp>
        <p:nvSpPr>
          <p:cNvPr id="197" name="Google Shape;197;p9:notes"/>
          <p:cNvSpPr txBox="1">
            <a:spLocks noGrp="1"/>
          </p:cNvSpPr>
          <p:nvPr>
            <p:ph type="sldNum" idx="12"/>
          </p:nvPr>
        </p:nvSpPr>
        <p:spPr>
          <a:xfrm>
            <a:off x="3884614" y="9017000"/>
            <a:ext cx="2971800" cy="279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68"/>
          <p:cNvSpPr txBox="1">
            <a:spLocks noGrp="1"/>
          </p:cNvSpPr>
          <p:nvPr>
            <p:ph type="ctrTitle"/>
          </p:nvPr>
        </p:nvSpPr>
        <p:spPr>
          <a:xfrm>
            <a:off x="4757979" y="1122363"/>
            <a:ext cx="4153545"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68"/>
          <p:cNvSpPr txBox="1">
            <a:spLocks noGrp="1"/>
          </p:cNvSpPr>
          <p:nvPr>
            <p:ph type="subTitle" idx="1"/>
          </p:nvPr>
        </p:nvSpPr>
        <p:spPr>
          <a:xfrm>
            <a:off x="4757978" y="3602038"/>
            <a:ext cx="4153546"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2pPr>
            <a:lvl3pPr marR="0" lvl="2" algn="ctr"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ctr" rtl="0">
              <a:lnSpc>
                <a:spcPct val="90000"/>
              </a:lnSpc>
              <a:spcBef>
                <a:spcPts val="50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4pPr>
            <a:lvl5pPr marR="0" lvl="4" algn="ctr" rtl="0">
              <a:lnSpc>
                <a:spcPct val="90000"/>
              </a:lnSpc>
              <a:spcBef>
                <a:spcPts val="500"/>
              </a:spcBef>
              <a:spcAft>
                <a:spcPts val="0"/>
              </a:spcAft>
              <a:buClr>
                <a:srgbClr val="595959"/>
              </a:buClr>
              <a:buSzPts val="1600"/>
              <a:buFont typeface="Arial"/>
              <a:buNone/>
              <a:defRPr sz="1600" b="0" i="0" u="none" strike="noStrike" cap="none">
                <a:solidFill>
                  <a:srgbClr val="595959"/>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6" name="Google Shape;16;p68"/>
          <p:cNvPicPr preferRelativeResize="0"/>
          <p:nvPr/>
        </p:nvPicPr>
        <p:blipFill rotWithShape="1">
          <a:blip r:embed="rId2">
            <a:alphaModFix/>
          </a:blip>
          <a:srcRect/>
          <a:stretch/>
        </p:blipFill>
        <p:spPr>
          <a:xfrm>
            <a:off x="898964" y="531821"/>
            <a:ext cx="2799986" cy="20489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78"/>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7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78"/>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3"/>
        <p:cNvGrpSpPr/>
        <p:nvPr/>
      </p:nvGrpSpPr>
      <p:grpSpPr>
        <a:xfrm>
          <a:off x="0" y="0"/>
          <a:ext cx="0" cy="0"/>
          <a:chOff x="0" y="0"/>
          <a:chExt cx="0" cy="0"/>
        </a:xfrm>
      </p:grpSpPr>
      <p:sp>
        <p:nvSpPr>
          <p:cNvPr id="64" name="Google Shape;64;p79"/>
          <p:cNvSpPr txBox="1">
            <a:spLocks noGrp="1"/>
          </p:cNvSpPr>
          <p:nvPr>
            <p:ph type="title"/>
          </p:nvPr>
        </p:nvSpPr>
        <p:spPr>
          <a:xfrm rot="5400000">
            <a:off x="4623593" y="2285206"/>
            <a:ext cx="5811838" cy="1971675"/>
          </a:xfrm>
          <a:prstGeom prst="rect">
            <a:avLst/>
          </a:prstGeom>
          <a:solidFill>
            <a:srgbClr val="1582C6"/>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79"/>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79"/>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70"/>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7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70"/>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71"/>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71"/>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72"/>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72"/>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73"/>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Alternate">
  <p:cSld name="Title and Content Alternate">
    <p:spTree>
      <p:nvGrpSpPr>
        <p:cNvPr id="1" name="Shape 37"/>
        <p:cNvGrpSpPr/>
        <p:nvPr/>
      </p:nvGrpSpPr>
      <p:grpSpPr>
        <a:xfrm>
          <a:off x="0" y="0"/>
          <a:ext cx="0" cy="0"/>
          <a:chOff x="0" y="0"/>
          <a:chExt cx="0" cy="0"/>
        </a:xfrm>
      </p:grpSpPr>
      <p:sp>
        <p:nvSpPr>
          <p:cNvPr id="38" name="Google Shape;38;p7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4"/>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74"/>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chemeClr val="lt1"/>
                </a:solidFill>
                <a:latin typeface="Calibri"/>
                <a:ea typeface="Calibri"/>
                <a:cs typeface="Calibri"/>
                <a:sym typeface="Calibri"/>
              </a:defRPr>
            </a:lvl1pPr>
            <a:lvl2pPr marL="0" marR="0" lvl="1" indent="0" algn="r">
              <a:spcBef>
                <a:spcPts val="0"/>
              </a:spcBef>
              <a:buNone/>
              <a:defRPr sz="1200">
                <a:solidFill>
                  <a:schemeClr val="lt1"/>
                </a:solidFill>
                <a:latin typeface="Calibri"/>
                <a:ea typeface="Calibri"/>
                <a:cs typeface="Calibri"/>
                <a:sym typeface="Calibri"/>
              </a:defRPr>
            </a:lvl2pPr>
            <a:lvl3pPr marL="0" marR="0" lvl="2" indent="0" algn="r">
              <a:spcBef>
                <a:spcPts val="0"/>
              </a:spcBef>
              <a:buNone/>
              <a:defRPr sz="1200">
                <a:solidFill>
                  <a:schemeClr val="lt1"/>
                </a:solidFill>
                <a:latin typeface="Calibri"/>
                <a:ea typeface="Calibri"/>
                <a:cs typeface="Calibri"/>
                <a:sym typeface="Calibri"/>
              </a:defRPr>
            </a:lvl3pPr>
            <a:lvl4pPr marL="0" marR="0" lvl="3" indent="0" algn="r">
              <a:spcBef>
                <a:spcPts val="0"/>
              </a:spcBef>
              <a:buNone/>
              <a:defRPr sz="1200">
                <a:solidFill>
                  <a:schemeClr val="lt1"/>
                </a:solidFill>
                <a:latin typeface="Calibri"/>
                <a:ea typeface="Calibri"/>
                <a:cs typeface="Calibri"/>
                <a:sym typeface="Calibri"/>
              </a:defRPr>
            </a:lvl4pPr>
            <a:lvl5pPr marL="0" marR="0" lvl="4" indent="0" algn="r">
              <a:spcBef>
                <a:spcPts val="0"/>
              </a:spcBef>
              <a:buNone/>
              <a:defRPr sz="1200">
                <a:solidFill>
                  <a:schemeClr val="lt1"/>
                </a:solidFill>
                <a:latin typeface="Calibri"/>
                <a:ea typeface="Calibri"/>
                <a:cs typeface="Calibri"/>
                <a:sym typeface="Calibri"/>
              </a:defRPr>
            </a:lvl5pPr>
            <a:lvl6pPr marL="0" marR="0" lvl="5" indent="0" algn="r">
              <a:spcBef>
                <a:spcPts val="0"/>
              </a:spcBef>
              <a:buNone/>
              <a:defRPr sz="1200">
                <a:solidFill>
                  <a:schemeClr val="lt1"/>
                </a:solidFill>
                <a:latin typeface="Calibri"/>
                <a:ea typeface="Calibri"/>
                <a:cs typeface="Calibri"/>
                <a:sym typeface="Calibri"/>
              </a:defRPr>
            </a:lvl6pPr>
            <a:lvl7pPr marL="0" marR="0" lvl="6" indent="0" algn="r">
              <a:spcBef>
                <a:spcPts val="0"/>
              </a:spcBef>
              <a:buNone/>
              <a:defRPr sz="1200">
                <a:solidFill>
                  <a:schemeClr val="lt1"/>
                </a:solidFill>
                <a:latin typeface="Calibri"/>
                <a:ea typeface="Calibri"/>
                <a:cs typeface="Calibri"/>
                <a:sym typeface="Calibri"/>
              </a:defRPr>
            </a:lvl7pPr>
            <a:lvl8pPr marL="0" marR="0" lvl="7" indent="0" algn="r">
              <a:spcBef>
                <a:spcPts val="0"/>
              </a:spcBef>
              <a:buNone/>
              <a:defRPr sz="1200">
                <a:solidFill>
                  <a:schemeClr val="lt1"/>
                </a:solidFill>
                <a:latin typeface="Calibri"/>
                <a:ea typeface="Calibri"/>
                <a:cs typeface="Calibri"/>
                <a:sym typeface="Calibri"/>
              </a:defRPr>
            </a:lvl8pPr>
            <a:lvl9pPr marL="0" marR="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75"/>
          <p:cNvSpPr txBox="1">
            <a:spLocks noGrp="1"/>
          </p:cNvSpPr>
          <p:nvPr>
            <p:ph type="title"/>
          </p:nvPr>
        </p:nvSpPr>
        <p:spPr>
          <a:xfrm>
            <a:off x="629841" y="365126"/>
            <a:ext cx="7886700" cy="1325563"/>
          </a:xfrm>
          <a:prstGeom prst="rect">
            <a:avLst/>
          </a:prstGeom>
          <a:solidFill>
            <a:srgbClr val="1582C6"/>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5"/>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76"/>
          <p:cNvSpPr txBox="1">
            <a:spLocks noGrp="1"/>
          </p:cNvSpPr>
          <p:nvPr>
            <p:ph type="title"/>
          </p:nvPr>
        </p:nvSpPr>
        <p:spPr>
          <a:xfrm>
            <a:off x="629841" y="457200"/>
            <a:ext cx="2949178" cy="1600200"/>
          </a:xfrm>
          <a:prstGeom prst="rect">
            <a:avLst/>
          </a:prstGeom>
          <a:solidFill>
            <a:srgbClr val="1582C6"/>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solidFill>
                  <a:schemeClr val="dk1"/>
                </a:solidFill>
              </a:defRPr>
            </a:lvl1pPr>
            <a:lvl2pPr marL="914400" lvl="1" indent="-406400" algn="l">
              <a:lnSpc>
                <a:spcPct val="90000"/>
              </a:lnSpc>
              <a:spcBef>
                <a:spcPts val="500"/>
              </a:spcBef>
              <a:spcAft>
                <a:spcPts val="0"/>
              </a:spcAft>
              <a:buClr>
                <a:schemeClr val="dk1"/>
              </a:buClr>
              <a:buSzPts val="2800"/>
              <a:buChar char="•"/>
              <a:defRPr sz="2800">
                <a:solidFill>
                  <a:schemeClr val="dk1"/>
                </a:solidFill>
              </a:defRPr>
            </a:lvl2pPr>
            <a:lvl3pPr marL="1371600" lvl="2" indent="-381000" algn="l">
              <a:lnSpc>
                <a:spcPct val="90000"/>
              </a:lnSpc>
              <a:spcBef>
                <a:spcPts val="500"/>
              </a:spcBef>
              <a:spcAft>
                <a:spcPts val="0"/>
              </a:spcAft>
              <a:buClr>
                <a:schemeClr val="dk1"/>
              </a:buClr>
              <a:buSzPts val="2400"/>
              <a:buChar char="•"/>
              <a:defRPr sz="2400">
                <a:solidFill>
                  <a:schemeClr val="dk1"/>
                </a:solidFill>
              </a:defRPr>
            </a:lvl3pPr>
            <a:lvl4pPr marL="1828800" lvl="3" indent="-355600" algn="l">
              <a:lnSpc>
                <a:spcPct val="90000"/>
              </a:lnSpc>
              <a:spcBef>
                <a:spcPts val="500"/>
              </a:spcBef>
              <a:spcAft>
                <a:spcPts val="0"/>
              </a:spcAft>
              <a:buClr>
                <a:schemeClr val="dk1"/>
              </a:buClr>
              <a:buSzPts val="2000"/>
              <a:buChar char="•"/>
              <a:defRPr sz="2000">
                <a:solidFill>
                  <a:schemeClr val="dk1"/>
                </a:solidFill>
              </a:defRPr>
            </a:lvl4pPr>
            <a:lvl5pPr marL="2286000" lvl="4" indent="-355600" algn="l">
              <a:lnSpc>
                <a:spcPct val="90000"/>
              </a:lnSpc>
              <a:spcBef>
                <a:spcPts val="500"/>
              </a:spcBef>
              <a:spcAft>
                <a:spcPts val="0"/>
              </a:spcAft>
              <a:buClr>
                <a:schemeClr val="dk1"/>
              </a:buClr>
              <a:buSzPts val="2000"/>
              <a:buChar char="•"/>
              <a:defRPr sz="2000">
                <a:solidFill>
                  <a:schemeClr val="dk1"/>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7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76"/>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77"/>
          <p:cNvSpPr txBox="1">
            <a:spLocks noGrp="1"/>
          </p:cNvSpPr>
          <p:nvPr>
            <p:ph type="title"/>
          </p:nvPr>
        </p:nvSpPr>
        <p:spPr>
          <a:xfrm>
            <a:off x="629841" y="457200"/>
            <a:ext cx="2949178" cy="1600200"/>
          </a:xfrm>
          <a:prstGeom prst="rect">
            <a:avLst/>
          </a:prstGeom>
          <a:solidFill>
            <a:srgbClr val="1582C6"/>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77"/>
          <p:cNvSpPr>
            <a:spLocks noGrp="1"/>
          </p:cNvSpPr>
          <p:nvPr>
            <p:ph type="pic" idx="2"/>
          </p:nvPr>
        </p:nvSpPr>
        <p:spPr>
          <a:xfrm>
            <a:off x="3887391" y="987426"/>
            <a:ext cx="4629150" cy="4873625"/>
          </a:xfrm>
          <a:prstGeom prst="rect">
            <a:avLst/>
          </a:prstGeom>
          <a:noFill/>
          <a:ln>
            <a:noFill/>
          </a:ln>
        </p:spPr>
      </p:sp>
      <p:sp>
        <p:nvSpPr>
          <p:cNvPr id="57" name="Google Shape;57;p7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77"/>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67"/>
          <p:cNvSpPr/>
          <p:nvPr/>
        </p:nvSpPr>
        <p:spPr>
          <a:xfrm>
            <a:off x="4597915" y="0"/>
            <a:ext cx="4546086" cy="55425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p67"/>
          <p:cNvSpPr/>
          <p:nvPr/>
        </p:nvSpPr>
        <p:spPr>
          <a:xfrm>
            <a:off x="0" y="5542559"/>
            <a:ext cx="9144000" cy="1307432"/>
          </a:xfrm>
          <a:prstGeom prst="rect">
            <a:avLst/>
          </a:prstGeom>
          <a:solidFill>
            <a:srgbClr val="F15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9;p67"/>
          <p:cNvSpPr/>
          <p:nvPr/>
        </p:nvSpPr>
        <p:spPr>
          <a:xfrm>
            <a:off x="8021" y="0"/>
            <a:ext cx="4581872" cy="55425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0;p67"/>
          <p:cNvPicPr preferRelativeResize="0"/>
          <p:nvPr/>
        </p:nvPicPr>
        <p:blipFill rotWithShape="1">
          <a:blip r:embed="rId3">
            <a:alphaModFix/>
          </a:blip>
          <a:srcRect/>
          <a:stretch/>
        </p:blipFill>
        <p:spPr>
          <a:xfrm>
            <a:off x="401053" y="3112547"/>
            <a:ext cx="3769304" cy="2048905"/>
          </a:xfrm>
          <a:prstGeom prst="rect">
            <a:avLst/>
          </a:prstGeom>
          <a:noFill/>
          <a:ln>
            <a:noFill/>
          </a:ln>
        </p:spPr>
      </p:pic>
      <p:pic>
        <p:nvPicPr>
          <p:cNvPr id="11" name="Google Shape;11;p67"/>
          <p:cNvPicPr preferRelativeResize="0"/>
          <p:nvPr/>
        </p:nvPicPr>
        <p:blipFill rotWithShape="1">
          <a:blip r:embed="rId4">
            <a:alphaModFix/>
          </a:blip>
          <a:srcRect/>
          <a:stretch/>
        </p:blipFill>
        <p:spPr>
          <a:xfrm>
            <a:off x="8042766" y="6320589"/>
            <a:ext cx="868757" cy="455063"/>
          </a:xfrm>
          <a:prstGeom prst="rect">
            <a:avLst/>
          </a:prstGeom>
          <a:noFill/>
          <a:ln>
            <a:noFill/>
          </a:ln>
        </p:spPr>
      </p:pic>
      <p:sp>
        <p:nvSpPr>
          <p:cNvPr id="12" name="Google Shape;12;p67"/>
          <p:cNvSpPr txBox="1"/>
          <p:nvPr/>
        </p:nvSpPr>
        <p:spPr>
          <a:xfrm>
            <a:off x="3186545" y="6391564"/>
            <a:ext cx="278014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lt1"/>
                </a:solidFill>
                <a:latin typeface="Calibri"/>
                <a:ea typeface="Calibri"/>
                <a:cs typeface="Calibri"/>
                <a:sym typeface="Calibri"/>
              </a:rPr>
              <a:t>Updated </a:t>
            </a:r>
            <a:r>
              <a:rPr lang="en-US" sz="1800" b="0" i="0" u="none" strike="noStrike" cap="none" dirty="0" smtClean="0">
                <a:solidFill>
                  <a:schemeClr val="lt1"/>
                </a:solidFill>
                <a:latin typeface="Calibri"/>
                <a:ea typeface="Calibri"/>
                <a:cs typeface="Calibri"/>
                <a:sym typeface="Calibri"/>
              </a:rPr>
              <a:t>April 1, </a:t>
            </a:r>
            <a:r>
              <a:rPr lang="en-US" sz="1800" b="0" i="0" u="none" strike="noStrike" cap="none" dirty="0">
                <a:solidFill>
                  <a:schemeClr val="lt1"/>
                </a:solidFill>
                <a:latin typeface="Calibri"/>
                <a:ea typeface="Calibri"/>
                <a:cs typeface="Calibri"/>
                <a:sym typeface="Calibri"/>
              </a:rPr>
              <a:t>2022</a:t>
            </a:r>
            <a:endParaRPr sz="1800" b="0" i="0" u="none" strike="noStrike" cap="none"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69"/>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6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69"/>
          <p:cNvSpPr/>
          <p:nvPr/>
        </p:nvSpPr>
        <p:spPr>
          <a:xfrm>
            <a:off x="10447" y="6235046"/>
            <a:ext cx="9144000" cy="617621"/>
          </a:xfrm>
          <a:prstGeom prst="rect">
            <a:avLst/>
          </a:prstGeom>
          <a:solidFill>
            <a:srgbClr val="F15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69"/>
          <p:cNvPicPr preferRelativeResize="0"/>
          <p:nvPr/>
        </p:nvPicPr>
        <p:blipFill rotWithShape="1">
          <a:blip r:embed="rId12">
            <a:alphaModFix/>
          </a:blip>
          <a:srcRect/>
          <a:stretch/>
        </p:blipFill>
        <p:spPr>
          <a:xfrm>
            <a:off x="170140" y="6255944"/>
            <a:ext cx="1184256" cy="576565"/>
          </a:xfrm>
          <a:prstGeom prst="rect">
            <a:avLst/>
          </a:prstGeom>
          <a:noFill/>
          <a:ln>
            <a:noFill/>
          </a:ln>
        </p:spPr>
      </p:pic>
      <p:sp>
        <p:nvSpPr>
          <p:cNvPr id="22" name="Google Shape;22;p69"/>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0.png"/><Relationship Id="rId18" Type="http://schemas.openxmlformats.org/officeDocument/2006/relationships/customXml" Target="../ink/ink8.xml"/><Relationship Id="rId3" Type="http://schemas.openxmlformats.org/officeDocument/2006/relationships/image" Target="../media/image25.png"/><Relationship Id="rId21" Type="http://schemas.openxmlformats.org/officeDocument/2006/relationships/image" Target="../media/image34.png"/><Relationship Id="rId7" Type="http://schemas.openxmlformats.org/officeDocument/2006/relationships/image" Target="../media/image27.png"/><Relationship Id="rId12" Type="http://schemas.openxmlformats.org/officeDocument/2006/relationships/customXml" Target="../ink/ink5.xml"/><Relationship Id="rId17" Type="http://schemas.openxmlformats.org/officeDocument/2006/relationships/image" Target="../media/image32.png"/><Relationship Id="rId2" Type="http://schemas.openxmlformats.org/officeDocument/2006/relationships/notesSlide" Target="../notesSlides/notesSlide15.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1.png"/><Relationship Id="rId10" Type="http://schemas.openxmlformats.org/officeDocument/2006/relationships/customXml" Target="../ink/ink4.xml"/><Relationship Id="rId19" Type="http://schemas.openxmlformats.org/officeDocument/2006/relationships/image" Target="../media/image33.png"/><Relationship Id="rId4" Type="http://schemas.openxmlformats.org/officeDocument/2006/relationships/customXml" Target="../ink/ink1.xml"/><Relationship Id="rId9" Type="http://schemas.openxmlformats.org/officeDocument/2006/relationships/image" Target="../media/image28.png"/><Relationship Id="rId14" Type="http://schemas.openxmlformats.org/officeDocument/2006/relationships/customXml" Target="../ink/ink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
            <a:extLst>
              <a:ext uri="{C183D7F6-B498-43B3-948B-1728B52AA6E4}">
                <adec:decorative xmlns:adec="http://schemas.microsoft.com/office/drawing/2017/decorative" xmlns="" val="1"/>
              </a:ext>
            </a:extLst>
          </p:cNvPr>
          <p:cNvSpPr txBox="1">
            <a:spLocks noGrp="1"/>
          </p:cNvSpPr>
          <p:nvPr>
            <p:ph type="subTitle" idx="1"/>
          </p:nvPr>
        </p:nvSpPr>
        <p:spPr>
          <a:xfrm>
            <a:off x="4757978" y="559934"/>
            <a:ext cx="4153546" cy="478132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en-US" sz="4000" b="1" dirty="0"/>
              <a:t>T-PESS</a:t>
            </a:r>
            <a:endParaRPr dirty="0"/>
          </a:p>
          <a:p>
            <a:pPr marL="0" lvl="0" indent="0" algn="ctr" rtl="0">
              <a:lnSpc>
                <a:spcPct val="90000"/>
              </a:lnSpc>
              <a:spcBef>
                <a:spcPts val="1000"/>
              </a:spcBef>
              <a:spcAft>
                <a:spcPts val="0"/>
              </a:spcAft>
              <a:buClr>
                <a:schemeClr val="dk1"/>
              </a:buClr>
              <a:buSzPts val="4000"/>
              <a:buNone/>
            </a:pPr>
            <a:r>
              <a:rPr lang="en-US" sz="4000" b="1" dirty="0"/>
              <a:t>Principal</a:t>
            </a:r>
            <a:endParaRPr dirty="0"/>
          </a:p>
          <a:p>
            <a:pPr marL="0" lvl="0" indent="0" algn="ctr" rtl="0">
              <a:lnSpc>
                <a:spcPct val="90000"/>
              </a:lnSpc>
              <a:spcBef>
                <a:spcPts val="1000"/>
              </a:spcBef>
              <a:spcAft>
                <a:spcPts val="0"/>
              </a:spcAft>
              <a:buClr>
                <a:schemeClr val="dk1"/>
              </a:buClr>
              <a:buSzPts val="4000"/>
              <a:buNone/>
            </a:pPr>
            <a:r>
              <a:rPr lang="en-US" sz="4000" b="1" dirty="0"/>
              <a:t>Orientation </a:t>
            </a:r>
            <a:endParaRPr dirty="0"/>
          </a:p>
          <a:p>
            <a:pPr marL="0" lvl="0" indent="0" algn="ctr" rtl="0">
              <a:lnSpc>
                <a:spcPct val="90000"/>
              </a:lnSpc>
              <a:spcBef>
                <a:spcPts val="1000"/>
              </a:spcBef>
              <a:spcAft>
                <a:spcPts val="0"/>
              </a:spcAft>
              <a:buClr>
                <a:schemeClr val="dk1"/>
              </a:buClr>
              <a:buSzPts val="4000"/>
              <a:buNone/>
            </a:pPr>
            <a:r>
              <a:rPr lang="en-US" sz="4000" b="1" dirty="0"/>
              <a:t>Training</a:t>
            </a:r>
            <a:endParaRPr dirty="0"/>
          </a:p>
          <a:p>
            <a:pPr marL="0" lvl="0" indent="0" algn="ctr" rtl="0">
              <a:lnSpc>
                <a:spcPct val="90000"/>
              </a:lnSpc>
              <a:spcBef>
                <a:spcPts val="1000"/>
              </a:spcBef>
              <a:spcAft>
                <a:spcPts val="0"/>
              </a:spcAft>
              <a:buClr>
                <a:schemeClr val="dk1"/>
              </a:buClr>
              <a:buSzPts val="4000"/>
              <a:buNone/>
            </a:pPr>
            <a:endParaRPr sz="4000" b="1" dirty="0"/>
          </a:p>
          <a:p>
            <a:pPr marL="0" lvl="0" indent="0" algn="ctr" rtl="0">
              <a:lnSpc>
                <a:spcPct val="90000"/>
              </a:lnSpc>
              <a:spcBef>
                <a:spcPts val="1000"/>
              </a:spcBef>
              <a:spcAft>
                <a:spcPts val="0"/>
              </a:spcAft>
              <a:buClr>
                <a:schemeClr val="dk1"/>
              </a:buClr>
              <a:buSzPts val="4000"/>
              <a:buNone/>
            </a:pPr>
            <a:endParaRPr sz="4000" b="1" dirty="0"/>
          </a:p>
          <a:p>
            <a:pPr marL="0" lvl="0" indent="0" algn="ctr" rtl="0">
              <a:lnSpc>
                <a:spcPct val="90000"/>
              </a:lnSpc>
              <a:spcBef>
                <a:spcPts val="1000"/>
              </a:spcBef>
              <a:spcAft>
                <a:spcPts val="0"/>
              </a:spcAft>
              <a:buClr>
                <a:schemeClr val="dk1"/>
              </a:buClr>
              <a:buSzPts val="4000"/>
              <a:buNone/>
            </a:pPr>
            <a:endParaRPr sz="4000" b="1" dirty="0"/>
          </a:p>
          <a:p>
            <a:pPr marL="0" lvl="0" indent="0" algn="ctr" rtl="0">
              <a:lnSpc>
                <a:spcPct val="90000"/>
              </a:lnSpc>
              <a:spcBef>
                <a:spcPts val="1000"/>
              </a:spcBef>
              <a:spcAft>
                <a:spcPts val="0"/>
              </a:spcAft>
              <a:buClr>
                <a:schemeClr val="dk1"/>
              </a:buClr>
              <a:buSzPts val="4800"/>
              <a:buNone/>
            </a:pPr>
            <a:endParaRPr sz="4800" b="1" dirty="0">
              <a:solidFill>
                <a:schemeClr val="accent2"/>
              </a:solidFill>
            </a:endParaRPr>
          </a:p>
        </p:txBody>
      </p:sp>
      <p:sp>
        <p:nvSpPr>
          <p:cNvPr id="2" name="Title 1">
            <a:extLst>
              <a:ext uri="{FF2B5EF4-FFF2-40B4-BE49-F238E27FC236}">
                <a16:creationId xmlns:a16="http://schemas.microsoft.com/office/drawing/2014/main" xmlns="" id="{15429EFD-7E2D-435C-9F83-B9D8AB9DE11E}"/>
              </a:ext>
            </a:extLst>
          </p:cNvPr>
          <p:cNvSpPr>
            <a:spLocks noGrp="1"/>
          </p:cNvSpPr>
          <p:nvPr>
            <p:ph type="ctrTitle"/>
          </p:nvPr>
        </p:nvSpPr>
        <p:spPr>
          <a:xfrm>
            <a:off x="5239820" y="161077"/>
            <a:ext cx="3219640" cy="239615"/>
          </a:xfrm>
        </p:spPr>
        <p:txBody>
          <a:bodyPr/>
          <a:lstStyle/>
          <a:p>
            <a:r>
              <a:rPr lang="en-CA" sz="600" dirty="0">
                <a:solidFill>
                  <a:srgbClr val="F2F2F2"/>
                </a:solidFill>
              </a:rPr>
              <a:t>T-PESS Principal Orientation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a:extLst>
              <a:ext uri="{C183D7F6-B498-43B3-948B-1728B52AA6E4}">
                <adec:decorative xmlns:adec="http://schemas.microsoft.com/office/drawing/2017/decorative" xmlns="" val="1"/>
              </a:ext>
            </a:extLst>
          </p:cNvPr>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en-US" sz="4000" dirty="0" err="1"/>
              <a:t>Princl</a:t>
            </a:r>
            <a:r>
              <a:rPr lang="en-US" sz="4000" dirty="0"/>
              <a:t> (Appraisee) </a:t>
            </a:r>
            <a:br>
              <a:rPr lang="en-US" sz="4000" dirty="0"/>
            </a:br>
            <a:r>
              <a:rPr lang="en-US" sz="4000" dirty="0"/>
              <a:t>Expectations</a:t>
            </a:r>
            <a:endParaRPr dirty="0"/>
          </a:p>
        </p:txBody>
      </p:sp>
      <p:sp>
        <p:nvSpPr>
          <p:cNvPr id="214" name="Google Shape;214;p10"/>
          <p:cNvSpPr txBox="1"/>
          <p:nvPr/>
        </p:nvSpPr>
        <p:spPr>
          <a:xfrm>
            <a:off x="668456" y="517844"/>
            <a:ext cx="7942144" cy="1240313"/>
          </a:xfrm>
          <a:prstGeom prst="rect">
            <a:avLst/>
          </a:prstGeom>
          <a:solidFill>
            <a:srgbClr val="1582C6"/>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a:solidFill>
                  <a:schemeClr val="lt1"/>
                </a:solidFill>
                <a:latin typeface="Arial"/>
                <a:ea typeface="Arial"/>
                <a:cs typeface="Arial"/>
                <a:sym typeface="Arial"/>
              </a:rPr>
              <a:t>Expectations for Principal </a:t>
            </a:r>
            <a:r>
              <a:rPr lang="en-US" sz="2400">
                <a:solidFill>
                  <a:schemeClr val="lt1"/>
                </a:solidFill>
                <a:latin typeface="Arial"/>
                <a:ea typeface="Arial"/>
                <a:cs typeface="Arial"/>
                <a:sym typeface="Arial"/>
              </a:rPr>
              <a:t>(Appraisee)</a:t>
            </a:r>
            <a:endParaRPr/>
          </a:p>
        </p:txBody>
      </p:sp>
      <p:sp>
        <p:nvSpPr>
          <p:cNvPr id="212" name="Google Shape;212;p10"/>
          <p:cNvSpPr>
            <a:spLocks noGrp="1"/>
          </p:cNvSpPr>
          <p:nvPr>
            <p:ph type="body" idx="1"/>
          </p:nvPr>
        </p:nvSpPr>
        <p:spPr>
          <a:xfrm>
            <a:off x="628650" y="1825625"/>
            <a:ext cx="3886200" cy="4351338"/>
          </a:xfrm>
          <a:prstGeom prst="foldedCorner">
            <a:avLst>
              <a:gd name="adj" fmla="val 16667"/>
            </a:avLst>
          </a:prstGeom>
          <a:noFill/>
          <a:ln>
            <a:noFill/>
          </a:ln>
        </p:spPr>
        <p:txBody>
          <a:bodyPr spcFirstLastPara="1" wrap="square" lIns="91425" tIns="45700" rIns="91425" bIns="45700" anchor="t" anchorCtr="0">
            <a:normAutofit/>
          </a:bodyPr>
          <a:lstStyle/>
          <a:p>
            <a:pPr marL="514350" lvl="0" indent="-387350" algn="l" rtl="0">
              <a:lnSpc>
                <a:spcPct val="100000"/>
              </a:lnSpc>
              <a:spcBef>
                <a:spcPts val="0"/>
              </a:spcBef>
              <a:spcAft>
                <a:spcPts val="0"/>
              </a:spcAft>
              <a:buClr>
                <a:schemeClr val="dk1"/>
              </a:buClr>
              <a:buSzPts val="2000"/>
              <a:buFont typeface="Calibri"/>
              <a:buNone/>
            </a:pPr>
            <a:endParaRPr sz="2000" dirty="0"/>
          </a:p>
          <a:p>
            <a:pPr marL="228600" lvl="0" indent="-228600" algn="l" rtl="0">
              <a:lnSpc>
                <a:spcPct val="100000"/>
              </a:lnSpc>
              <a:spcBef>
                <a:spcPts val="1200"/>
              </a:spcBef>
              <a:spcAft>
                <a:spcPts val="0"/>
              </a:spcAft>
              <a:buClr>
                <a:schemeClr val="dk1"/>
              </a:buClr>
              <a:buSzPts val="2000"/>
              <a:buFont typeface="Noto Sans Symbols"/>
              <a:buChar char="✔"/>
            </a:pPr>
            <a:r>
              <a:rPr lang="en-US" sz="2000" dirty="0"/>
              <a:t>Know and understand the Principal Leadership Responsibilities.</a:t>
            </a:r>
            <a:endParaRPr dirty="0"/>
          </a:p>
          <a:p>
            <a:pPr marL="228600" lvl="0" indent="-228600" algn="l" rtl="0">
              <a:lnSpc>
                <a:spcPct val="100000"/>
              </a:lnSpc>
              <a:spcBef>
                <a:spcPts val="1200"/>
              </a:spcBef>
              <a:spcAft>
                <a:spcPts val="0"/>
              </a:spcAft>
              <a:buClr>
                <a:schemeClr val="dk1"/>
              </a:buClr>
              <a:buSzPts val="2000"/>
              <a:buFont typeface="Noto Sans Symbols"/>
              <a:buChar char="✔"/>
            </a:pPr>
            <a:r>
              <a:rPr lang="en-US" sz="2000" dirty="0"/>
              <a:t>Understand T-PESS.</a:t>
            </a:r>
            <a:endParaRPr dirty="0"/>
          </a:p>
          <a:p>
            <a:pPr marL="228600" lvl="0" indent="-228600" algn="l" rtl="0">
              <a:lnSpc>
                <a:spcPct val="100000"/>
              </a:lnSpc>
              <a:spcBef>
                <a:spcPts val="1200"/>
              </a:spcBef>
              <a:spcAft>
                <a:spcPts val="0"/>
              </a:spcAft>
              <a:buClr>
                <a:schemeClr val="dk1"/>
              </a:buClr>
              <a:buSzPts val="2000"/>
              <a:buFont typeface="Noto Sans Symbols"/>
              <a:buChar char="✔"/>
            </a:pPr>
            <a:r>
              <a:rPr lang="en-US" sz="2000" dirty="0"/>
              <a:t>Prepare for and fully participate in each component of the evaluation process.</a:t>
            </a:r>
            <a:endParaRPr sz="700" dirty="0"/>
          </a:p>
        </p:txBody>
      </p:sp>
      <p:sp>
        <p:nvSpPr>
          <p:cNvPr id="213" name="Google Shape;213;p10"/>
          <p:cNvSpPr>
            <a:spLocks noGrp="1"/>
          </p:cNvSpPr>
          <p:nvPr>
            <p:ph type="body" idx="2"/>
          </p:nvPr>
        </p:nvSpPr>
        <p:spPr>
          <a:xfrm>
            <a:off x="4629150" y="1825625"/>
            <a:ext cx="3886200" cy="4351338"/>
          </a:xfrm>
          <a:prstGeom prst="foldedCorner">
            <a:avLst>
              <a:gd name="adj" fmla="val 16667"/>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Font typeface="Noto Sans Symbols"/>
              <a:buNone/>
            </a:pPr>
            <a:endParaRPr sz="2000"/>
          </a:p>
          <a:p>
            <a:pPr marL="228600" lvl="0" indent="-228600" algn="l" rtl="0">
              <a:lnSpc>
                <a:spcPct val="90000"/>
              </a:lnSpc>
              <a:spcBef>
                <a:spcPts val="1200"/>
              </a:spcBef>
              <a:spcAft>
                <a:spcPts val="0"/>
              </a:spcAft>
              <a:buClr>
                <a:schemeClr val="dk1"/>
              </a:buClr>
              <a:buSzPts val="2000"/>
              <a:buFont typeface="Noto Sans Symbols"/>
              <a:buChar char="✔"/>
            </a:pPr>
            <a:r>
              <a:rPr lang="en-US" sz="2000"/>
              <a:t>Gather data, artifacts, and/or evidence to demonstrate performance in relation to leadership responsibilities and progress in attaining goals.</a:t>
            </a:r>
            <a:endParaRPr/>
          </a:p>
          <a:p>
            <a:pPr marL="228600" lvl="0" indent="-228600" algn="l" rtl="0">
              <a:lnSpc>
                <a:spcPct val="90000"/>
              </a:lnSpc>
              <a:spcBef>
                <a:spcPts val="1200"/>
              </a:spcBef>
              <a:spcAft>
                <a:spcPts val="0"/>
              </a:spcAft>
              <a:buClr>
                <a:schemeClr val="dk1"/>
              </a:buClr>
              <a:buSzPts val="2000"/>
              <a:buFont typeface="Noto Sans Symbols"/>
              <a:buChar char="✔"/>
            </a:pPr>
            <a:r>
              <a:rPr lang="en-US" sz="2000"/>
              <a:t>Develop and implement strategies to improve personal performance/ attain goals in areas individually or collaboratively identified.</a:t>
            </a:r>
            <a:endParaRPr/>
          </a:p>
        </p:txBody>
      </p:sp>
      <p:sp>
        <p:nvSpPr>
          <p:cNvPr id="215" name="Google Shape;215;p10">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10</a:t>
            </a:fld>
            <a:endParaRPr>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txBox="1">
            <a:spLocks noGrp="1"/>
          </p:cNvSpPr>
          <p:nvPr>
            <p:ph type="title"/>
          </p:nvPr>
        </p:nvSpPr>
        <p:spPr>
          <a:xfrm>
            <a:off x="628650" y="365125"/>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dirty="0">
                <a:latin typeface="Calibri"/>
                <a:ea typeface="Calibri"/>
                <a:cs typeface="Calibri"/>
                <a:sym typeface="Calibri"/>
              </a:rPr>
              <a:t>T-PESS Rubric Design</a:t>
            </a:r>
            <a:endParaRPr dirty="0"/>
          </a:p>
        </p:txBody>
      </p:sp>
      <p:sp>
        <p:nvSpPr>
          <p:cNvPr id="223" name="Google Shape;223;p11">
            <a:extLst>
              <a:ext uri="{C183D7F6-B498-43B3-948B-1728B52AA6E4}">
                <adec:decorative xmlns:adec="http://schemas.microsoft.com/office/drawing/2017/decorative" xmlns="" val="1"/>
              </a:ext>
            </a:extLst>
          </p:cNvPr>
          <p:cNvSpPr/>
          <p:nvPr/>
        </p:nvSpPr>
        <p:spPr>
          <a:xfrm>
            <a:off x="628650" y="1864075"/>
            <a:ext cx="7886700" cy="59962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txBox="1"/>
          <p:nvPr/>
        </p:nvSpPr>
        <p:spPr>
          <a:xfrm>
            <a:off x="657921" y="1893346"/>
            <a:ext cx="782815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1">
                <a:solidFill>
                  <a:schemeClr val="lt1"/>
                </a:solidFill>
                <a:latin typeface="Calibri"/>
                <a:ea typeface="Calibri"/>
                <a:cs typeface="Calibri"/>
                <a:sym typeface="Calibri"/>
              </a:rPr>
              <a:t>Domain</a:t>
            </a:r>
            <a:endParaRPr/>
          </a:p>
        </p:txBody>
      </p:sp>
      <p:sp>
        <p:nvSpPr>
          <p:cNvPr id="225" name="Google Shape;225;p11">
            <a:extLst>
              <a:ext uri="{C183D7F6-B498-43B3-948B-1728B52AA6E4}">
                <adec:decorative xmlns:adec="http://schemas.microsoft.com/office/drawing/2017/decorative" xmlns="" val="1"/>
              </a:ext>
            </a:extLst>
          </p:cNvPr>
          <p:cNvSpPr/>
          <p:nvPr/>
        </p:nvSpPr>
        <p:spPr>
          <a:xfrm>
            <a:off x="628650" y="2463700"/>
            <a:ext cx="7886700" cy="4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txBox="1"/>
          <p:nvPr/>
        </p:nvSpPr>
        <p:spPr>
          <a:xfrm>
            <a:off x="628650" y="2463700"/>
            <a:ext cx="7886700" cy="414000"/>
          </a:xfrm>
          <a:prstGeom prst="rect">
            <a:avLst/>
          </a:prstGeom>
          <a:noFill/>
          <a:ln>
            <a:noFill/>
          </a:ln>
        </p:spPr>
        <p:txBody>
          <a:bodyPr spcFirstLastPara="1" wrap="square" lIns="250400" tIns="31750" rIns="177800" bIns="3175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Broad standard of principal leadership practice</a:t>
            </a:r>
            <a:endParaRPr/>
          </a:p>
        </p:txBody>
      </p:sp>
      <p:sp>
        <p:nvSpPr>
          <p:cNvPr id="227" name="Google Shape;227;p11">
            <a:extLst>
              <a:ext uri="{C183D7F6-B498-43B3-948B-1728B52AA6E4}">
                <adec:decorative xmlns:adec="http://schemas.microsoft.com/office/drawing/2017/decorative" xmlns="" val="1"/>
              </a:ext>
            </a:extLst>
          </p:cNvPr>
          <p:cNvSpPr/>
          <p:nvPr/>
        </p:nvSpPr>
        <p:spPr>
          <a:xfrm>
            <a:off x="628650" y="2877700"/>
            <a:ext cx="7886700" cy="59962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txBox="1"/>
          <p:nvPr/>
        </p:nvSpPr>
        <p:spPr>
          <a:xfrm>
            <a:off x="657921" y="2906971"/>
            <a:ext cx="782815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1">
                <a:solidFill>
                  <a:schemeClr val="lt1"/>
                </a:solidFill>
                <a:latin typeface="Calibri"/>
                <a:ea typeface="Calibri"/>
                <a:cs typeface="Calibri"/>
                <a:sym typeface="Calibri"/>
              </a:rPr>
              <a:t>Indicator</a:t>
            </a:r>
            <a:endParaRPr/>
          </a:p>
        </p:txBody>
      </p:sp>
      <p:sp>
        <p:nvSpPr>
          <p:cNvPr id="229" name="Google Shape;229;p11">
            <a:extLst>
              <a:ext uri="{C183D7F6-B498-43B3-948B-1728B52AA6E4}">
                <adec:decorative xmlns:adec="http://schemas.microsoft.com/office/drawing/2017/decorative" xmlns="" val="1"/>
              </a:ext>
            </a:extLst>
          </p:cNvPr>
          <p:cNvSpPr/>
          <p:nvPr/>
        </p:nvSpPr>
        <p:spPr>
          <a:xfrm>
            <a:off x="628650" y="3477325"/>
            <a:ext cx="7886700" cy="4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txBox="1"/>
          <p:nvPr/>
        </p:nvSpPr>
        <p:spPr>
          <a:xfrm>
            <a:off x="628650" y="3477325"/>
            <a:ext cx="7886700" cy="414000"/>
          </a:xfrm>
          <a:prstGeom prst="rect">
            <a:avLst/>
          </a:prstGeom>
          <a:noFill/>
          <a:ln>
            <a:noFill/>
          </a:ln>
        </p:spPr>
        <p:txBody>
          <a:bodyPr spcFirstLastPara="1" wrap="square" lIns="250400" tIns="31750" rIns="177800" bIns="3175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Essential area or characteristic of the domain</a:t>
            </a:r>
            <a:endParaRPr/>
          </a:p>
        </p:txBody>
      </p:sp>
      <p:sp>
        <p:nvSpPr>
          <p:cNvPr id="231" name="Google Shape;231;p11">
            <a:extLst>
              <a:ext uri="{C183D7F6-B498-43B3-948B-1728B52AA6E4}">
                <adec:decorative xmlns:adec="http://schemas.microsoft.com/office/drawing/2017/decorative" xmlns="" val="1"/>
              </a:ext>
            </a:extLst>
          </p:cNvPr>
          <p:cNvSpPr/>
          <p:nvPr/>
        </p:nvSpPr>
        <p:spPr>
          <a:xfrm>
            <a:off x="628650" y="3891325"/>
            <a:ext cx="7886700" cy="59962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txBox="1"/>
          <p:nvPr/>
        </p:nvSpPr>
        <p:spPr>
          <a:xfrm>
            <a:off x="657921" y="3920596"/>
            <a:ext cx="782815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1">
                <a:solidFill>
                  <a:schemeClr val="lt1"/>
                </a:solidFill>
                <a:latin typeface="Calibri"/>
                <a:ea typeface="Calibri"/>
                <a:cs typeface="Calibri"/>
                <a:sym typeface="Calibri"/>
              </a:rPr>
              <a:t>Performance Level</a:t>
            </a:r>
            <a:endParaRPr/>
          </a:p>
        </p:txBody>
      </p:sp>
      <p:sp>
        <p:nvSpPr>
          <p:cNvPr id="233" name="Google Shape;233;p11">
            <a:extLst>
              <a:ext uri="{C183D7F6-B498-43B3-948B-1728B52AA6E4}">
                <adec:decorative xmlns:adec="http://schemas.microsoft.com/office/drawing/2017/decorative" xmlns="" val="1"/>
              </a:ext>
            </a:extLst>
          </p:cNvPr>
          <p:cNvSpPr/>
          <p:nvPr/>
        </p:nvSpPr>
        <p:spPr>
          <a:xfrm>
            <a:off x="628650" y="4490950"/>
            <a:ext cx="7886700" cy="6339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txBox="1"/>
          <p:nvPr/>
        </p:nvSpPr>
        <p:spPr>
          <a:xfrm>
            <a:off x="628650" y="4490950"/>
            <a:ext cx="7886700" cy="633937"/>
          </a:xfrm>
          <a:prstGeom prst="rect">
            <a:avLst/>
          </a:prstGeom>
          <a:noFill/>
          <a:ln>
            <a:noFill/>
          </a:ln>
        </p:spPr>
        <p:txBody>
          <a:bodyPr spcFirstLastPara="1" wrap="square" lIns="250400" tIns="31750" rIns="177800" bIns="3175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Assessment of performance or level of implementation of principal practice based on descriptors</a:t>
            </a:r>
            <a:endParaRPr/>
          </a:p>
        </p:txBody>
      </p:sp>
      <p:sp>
        <p:nvSpPr>
          <p:cNvPr id="235" name="Google Shape;235;p11">
            <a:extLst>
              <a:ext uri="{C183D7F6-B498-43B3-948B-1728B52AA6E4}">
                <adec:decorative xmlns:adec="http://schemas.microsoft.com/office/drawing/2017/decorative" xmlns="" val="1"/>
              </a:ext>
            </a:extLst>
          </p:cNvPr>
          <p:cNvSpPr/>
          <p:nvPr/>
        </p:nvSpPr>
        <p:spPr>
          <a:xfrm>
            <a:off x="628650" y="5124887"/>
            <a:ext cx="7886700" cy="59962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txBox="1"/>
          <p:nvPr/>
        </p:nvSpPr>
        <p:spPr>
          <a:xfrm>
            <a:off x="657921" y="5154158"/>
            <a:ext cx="782815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1">
                <a:solidFill>
                  <a:schemeClr val="lt1"/>
                </a:solidFill>
                <a:latin typeface="Calibri"/>
                <a:ea typeface="Calibri"/>
                <a:cs typeface="Calibri"/>
                <a:sym typeface="Calibri"/>
              </a:rPr>
              <a:t>Performance Descriptors</a:t>
            </a:r>
            <a:endParaRPr/>
          </a:p>
        </p:txBody>
      </p:sp>
      <p:sp>
        <p:nvSpPr>
          <p:cNvPr id="237" name="Google Shape;237;p11">
            <a:extLst>
              <a:ext uri="{C183D7F6-B498-43B3-948B-1728B52AA6E4}">
                <adec:decorative xmlns:adec="http://schemas.microsoft.com/office/drawing/2017/decorative" xmlns="" val="1"/>
              </a:ext>
            </a:extLst>
          </p:cNvPr>
          <p:cNvSpPr/>
          <p:nvPr/>
        </p:nvSpPr>
        <p:spPr>
          <a:xfrm>
            <a:off x="628650" y="5724512"/>
            <a:ext cx="7886700" cy="4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txBox="1"/>
          <p:nvPr/>
        </p:nvSpPr>
        <p:spPr>
          <a:xfrm>
            <a:off x="628650" y="5724512"/>
            <a:ext cx="7886700" cy="414000"/>
          </a:xfrm>
          <a:prstGeom prst="rect">
            <a:avLst/>
          </a:prstGeom>
          <a:noFill/>
          <a:ln>
            <a:noFill/>
          </a:ln>
        </p:spPr>
        <p:txBody>
          <a:bodyPr spcFirstLastPara="1" wrap="square" lIns="250400" tIns="31750" rIns="177800" bIns="3175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Descriptors of the essential actions of principal leadership practice</a:t>
            </a:r>
            <a:endParaRPr/>
          </a:p>
        </p:txBody>
      </p:sp>
      <p:sp>
        <p:nvSpPr>
          <p:cNvPr id="239" name="Google Shape;239;p11">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11</a:t>
            </a:fld>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T-PESS Rubric Design</a:t>
            </a:r>
            <a:r>
              <a:rPr lang="en-US" dirty="0">
                <a:solidFill>
                  <a:srgbClr val="1582C6"/>
                </a:solidFill>
              </a:rPr>
              <a:t> - 2</a:t>
            </a:r>
            <a:endParaRPr dirty="0">
              <a:solidFill>
                <a:srgbClr val="1582C6"/>
              </a:solidFill>
            </a:endParaRPr>
          </a:p>
        </p:txBody>
      </p:sp>
      <p:pic>
        <p:nvPicPr>
          <p:cNvPr id="246" name="Google Shape;246;p12" descr="Image of Domain 5: Effective Instruction"/>
          <p:cNvPicPr preferRelativeResize="0"/>
          <p:nvPr/>
        </p:nvPicPr>
        <p:blipFill rotWithShape="1">
          <a:blip r:embed="rId3">
            <a:alphaModFix/>
          </a:blip>
          <a:srcRect l="29620" t="21807" r="30385" b="32980"/>
          <a:stretch/>
        </p:blipFill>
        <p:spPr>
          <a:xfrm>
            <a:off x="3363106" y="1857189"/>
            <a:ext cx="5410191" cy="3567427"/>
          </a:xfrm>
          <a:prstGeom prst="rect">
            <a:avLst/>
          </a:prstGeom>
          <a:noFill/>
          <a:ln>
            <a:noFill/>
          </a:ln>
        </p:spPr>
      </p:pic>
      <p:grpSp>
        <p:nvGrpSpPr>
          <p:cNvPr id="247" name="Google Shape;247;p12">
            <a:extLst>
              <a:ext uri="{C183D7F6-B498-43B3-948B-1728B52AA6E4}">
                <adec:decorative xmlns:adec="http://schemas.microsoft.com/office/drawing/2017/decorative" xmlns="" val="1"/>
              </a:ext>
            </a:extLst>
          </p:cNvPr>
          <p:cNvGrpSpPr/>
          <p:nvPr/>
        </p:nvGrpSpPr>
        <p:grpSpPr>
          <a:xfrm>
            <a:off x="652740" y="1864962"/>
            <a:ext cx="2621801" cy="320810"/>
            <a:chOff x="652740" y="1864962"/>
            <a:chExt cx="2621801" cy="320810"/>
          </a:xfrm>
        </p:grpSpPr>
        <p:sp>
          <p:nvSpPr>
            <p:cNvPr id="248" name="Google Shape;248;p12"/>
            <p:cNvSpPr/>
            <p:nvPr/>
          </p:nvSpPr>
          <p:spPr>
            <a:xfrm>
              <a:off x="652740" y="1864962"/>
              <a:ext cx="1918277" cy="320810"/>
            </a:xfrm>
            <a:prstGeom prst="flowChartProcess">
              <a:avLst/>
            </a:prstGeom>
            <a:gradFill>
              <a:gsLst>
                <a:gs pos="0">
                  <a:srgbClr val="B0CAE9"/>
                </a:gs>
                <a:gs pos="50000">
                  <a:srgbClr val="A1C1E4"/>
                </a:gs>
                <a:gs pos="100000">
                  <a:srgbClr val="90B8E4"/>
                </a:gs>
              </a:gsLst>
              <a:lin ang="5400000" scaled="0"/>
            </a:gradFill>
            <a:ln w="28575" cap="flat" cmpd="sng">
              <a:solidFill>
                <a:schemeClr val="accen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Domain</a:t>
              </a:r>
              <a:endParaRPr/>
            </a:p>
          </p:txBody>
        </p:sp>
        <p:cxnSp>
          <p:nvCxnSpPr>
            <p:cNvPr id="249" name="Google Shape;249;p12"/>
            <p:cNvCxnSpPr/>
            <p:nvPr/>
          </p:nvCxnSpPr>
          <p:spPr>
            <a:xfrm>
              <a:off x="2669059" y="2063499"/>
              <a:ext cx="605482" cy="0"/>
            </a:xfrm>
            <a:prstGeom prst="straightConnector1">
              <a:avLst/>
            </a:prstGeom>
            <a:noFill/>
            <a:ln w="19050" cap="flat" cmpd="sng">
              <a:solidFill>
                <a:schemeClr val="accent1"/>
              </a:solidFill>
              <a:prstDash val="solid"/>
              <a:miter lim="800000"/>
              <a:headEnd type="none" w="sm" len="sm"/>
              <a:tailEnd type="triangle" w="med" len="med"/>
            </a:ln>
          </p:spPr>
        </p:cxnSp>
      </p:grpSp>
      <p:grpSp>
        <p:nvGrpSpPr>
          <p:cNvPr id="250" name="Google Shape;250;p12">
            <a:extLst>
              <a:ext uri="{C183D7F6-B498-43B3-948B-1728B52AA6E4}">
                <adec:decorative xmlns:adec="http://schemas.microsoft.com/office/drawing/2017/decorative" xmlns="" val="1"/>
              </a:ext>
            </a:extLst>
          </p:cNvPr>
          <p:cNvGrpSpPr/>
          <p:nvPr/>
        </p:nvGrpSpPr>
        <p:grpSpPr>
          <a:xfrm>
            <a:off x="665754" y="2272603"/>
            <a:ext cx="2608787" cy="349336"/>
            <a:chOff x="665754" y="2272603"/>
            <a:chExt cx="2608787" cy="349336"/>
          </a:xfrm>
        </p:grpSpPr>
        <p:sp>
          <p:nvSpPr>
            <p:cNvPr id="251" name="Google Shape;251;p12"/>
            <p:cNvSpPr/>
            <p:nvPr/>
          </p:nvSpPr>
          <p:spPr>
            <a:xfrm>
              <a:off x="665754" y="2314720"/>
              <a:ext cx="1918277" cy="307219"/>
            </a:xfrm>
            <a:prstGeom prst="flowChartProcess">
              <a:avLst/>
            </a:prstGeom>
            <a:solidFill>
              <a:srgbClr val="FBE4D4"/>
            </a:solidFill>
            <a:ln w="2857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Indicator</a:t>
              </a:r>
              <a:endParaRPr/>
            </a:p>
          </p:txBody>
        </p:sp>
        <p:cxnSp>
          <p:nvCxnSpPr>
            <p:cNvPr id="252" name="Google Shape;252;p12"/>
            <p:cNvCxnSpPr/>
            <p:nvPr/>
          </p:nvCxnSpPr>
          <p:spPr>
            <a:xfrm rot="10800000" flipH="1">
              <a:off x="2669059" y="2272603"/>
              <a:ext cx="605482" cy="140199"/>
            </a:xfrm>
            <a:prstGeom prst="straightConnector1">
              <a:avLst/>
            </a:prstGeom>
            <a:noFill/>
            <a:ln w="12700" cap="flat" cmpd="sng">
              <a:solidFill>
                <a:schemeClr val="accent2"/>
              </a:solidFill>
              <a:prstDash val="solid"/>
              <a:miter lim="800000"/>
              <a:headEnd type="none" w="sm" len="sm"/>
              <a:tailEnd type="triangle" w="med" len="med"/>
            </a:ln>
          </p:spPr>
        </p:cxnSp>
      </p:grpSp>
      <p:grpSp>
        <p:nvGrpSpPr>
          <p:cNvPr id="253" name="Google Shape;253;p12">
            <a:extLst>
              <a:ext uri="{C183D7F6-B498-43B3-948B-1728B52AA6E4}">
                <adec:decorative xmlns:adec="http://schemas.microsoft.com/office/drawing/2017/decorative" xmlns="" val="1"/>
              </a:ext>
            </a:extLst>
          </p:cNvPr>
          <p:cNvGrpSpPr/>
          <p:nvPr/>
        </p:nvGrpSpPr>
        <p:grpSpPr>
          <a:xfrm>
            <a:off x="665753" y="2508423"/>
            <a:ext cx="3992744" cy="563275"/>
            <a:chOff x="665753" y="2508423"/>
            <a:chExt cx="3992744" cy="563275"/>
          </a:xfrm>
        </p:grpSpPr>
        <p:sp>
          <p:nvSpPr>
            <p:cNvPr id="254" name="Google Shape;254;p12"/>
            <p:cNvSpPr/>
            <p:nvPr/>
          </p:nvSpPr>
          <p:spPr>
            <a:xfrm>
              <a:off x="665753" y="2750887"/>
              <a:ext cx="1918277" cy="320811"/>
            </a:xfrm>
            <a:prstGeom prst="flowChartProcess">
              <a:avLst/>
            </a:prstGeom>
            <a:gradFill>
              <a:gsLst>
                <a:gs pos="0">
                  <a:srgbClr val="9A9A9A"/>
                </a:gs>
                <a:gs pos="50000">
                  <a:srgbClr val="8D8D8D"/>
                </a:gs>
                <a:gs pos="100000">
                  <a:srgbClr val="787878"/>
                </a:gs>
              </a:gsLst>
              <a:lin ang="5400000" scaled="0"/>
            </a:gradFill>
            <a:ln w="2857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Performance Level</a:t>
              </a:r>
              <a:endParaRPr/>
            </a:p>
          </p:txBody>
        </p:sp>
        <p:cxnSp>
          <p:nvCxnSpPr>
            <p:cNvPr id="255" name="Google Shape;255;p12"/>
            <p:cNvCxnSpPr/>
            <p:nvPr/>
          </p:nvCxnSpPr>
          <p:spPr>
            <a:xfrm rot="10800000" flipH="1">
              <a:off x="2740220" y="2508423"/>
              <a:ext cx="1918277" cy="320810"/>
            </a:xfrm>
            <a:prstGeom prst="straightConnector1">
              <a:avLst/>
            </a:prstGeom>
            <a:noFill/>
            <a:ln w="12700" cap="flat" cmpd="sng">
              <a:solidFill>
                <a:schemeClr val="dk1"/>
              </a:solidFill>
              <a:prstDash val="solid"/>
              <a:miter lim="800000"/>
              <a:headEnd type="none" w="sm" len="sm"/>
              <a:tailEnd type="triangle" w="med" len="med"/>
            </a:ln>
          </p:spPr>
        </p:cxnSp>
        <p:cxnSp>
          <p:nvCxnSpPr>
            <p:cNvPr id="256" name="Google Shape;256;p12"/>
            <p:cNvCxnSpPr/>
            <p:nvPr/>
          </p:nvCxnSpPr>
          <p:spPr>
            <a:xfrm>
              <a:off x="2756848" y="2940908"/>
              <a:ext cx="606258" cy="0"/>
            </a:xfrm>
            <a:prstGeom prst="straightConnector1">
              <a:avLst/>
            </a:prstGeom>
            <a:noFill/>
            <a:ln w="12700" cap="flat" cmpd="sng">
              <a:solidFill>
                <a:schemeClr val="dk1"/>
              </a:solidFill>
              <a:prstDash val="solid"/>
              <a:miter lim="800000"/>
              <a:headEnd type="none" w="sm" len="sm"/>
              <a:tailEnd type="triangle" w="med" len="med"/>
            </a:ln>
          </p:spPr>
        </p:cxnSp>
      </p:grpSp>
      <p:grpSp>
        <p:nvGrpSpPr>
          <p:cNvPr id="257" name="Google Shape;257;p12">
            <a:extLst>
              <a:ext uri="{C183D7F6-B498-43B3-948B-1728B52AA6E4}">
                <adec:decorative xmlns:adec="http://schemas.microsoft.com/office/drawing/2017/decorative" xmlns="" val="1"/>
              </a:ext>
            </a:extLst>
          </p:cNvPr>
          <p:cNvGrpSpPr/>
          <p:nvPr/>
        </p:nvGrpSpPr>
        <p:grpSpPr>
          <a:xfrm>
            <a:off x="652740" y="3670629"/>
            <a:ext cx="3919260" cy="307221"/>
            <a:chOff x="652740" y="3670629"/>
            <a:chExt cx="3919260" cy="307221"/>
          </a:xfrm>
        </p:grpSpPr>
        <p:sp>
          <p:nvSpPr>
            <p:cNvPr id="258" name="Google Shape;258;p12"/>
            <p:cNvSpPr/>
            <p:nvPr/>
          </p:nvSpPr>
          <p:spPr>
            <a:xfrm>
              <a:off x="652740" y="3670629"/>
              <a:ext cx="1894188" cy="307221"/>
            </a:xfrm>
            <a:prstGeom prst="flowChartProcess">
              <a:avLst/>
            </a:prstGeom>
            <a:gradFill>
              <a:gsLst>
                <a:gs pos="0">
                  <a:srgbClr val="FFDC9B"/>
                </a:gs>
                <a:gs pos="50000">
                  <a:srgbClr val="FFD68D"/>
                </a:gs>
                <a:gs pos="100000">
                  <a:srgbClr val="FFD478"/>
                </a:gs>
              </a:gsLst>
              <a:lin ang="5400000" scaled="0"/>
            </a:gra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Descriptors</a:t>
              </a:r>
              <a:endParaRPr/>
            </a:p>
          </p:txBody>
        </p:sp>
        <p:cxnSp>
          <p:nvCxnSpPr>
            <p:cNvPr id="259" name="Google Shape;259;p12"/>
            <p:cNvCxnSpPr/>
            <p:nvPr/>
          </p:nvCxnSpPr>
          <p:spPr>
            <a:xfrm>
              <a:off x="2866768" y="3880022"/>
              <a:ext cx="1705232" cy="0"/>
            </a:xfrm>
            <a:prstGeom prst="straightConnector1">
              <a:avLst/>
            </a:prstGeom>
            <a:noFill/>
            <a:ln w="19050" cap="flat" cmpd="sng">
              <a:solidFill>
                <a:schemeClr val="accent4"/>
              </a:solidFill>
              <a:prstDash val="solid"/>
              <a:miter lim="800000"/>
              <a:headEnd type="none" w="sm" len="sm"/>
              <a:tailEnd type="triangle" w="med" len="med"/>
            </a:ln>
          </p:spPr>
        </p:cxnSp>
      </p:grpSp>
      <p:sp>
        <p:nvSpPr>
          <p:cNvPr id="260" name="Google Shape;260;p12">
            <a:extLst>
              <a:ext uri="{C183D7F6-B498-43B3-948B-1728B52AA6E4}">
                <adec:decorative xmlns:adec="http://schemas.microsoft.com/office/drawing/2017/decorative" xmlns="" val="1"/>
              </a:ext>
            </a:extLst>
          </p:cNvPr>
          <p:cNvSpPr/>
          <p:nvPr/>
        </p:nvSpPr>
        <p:spPr>
          <a:xfrm>
            <a:off x="4658497" y="2621939"/>
            <a:ext cx="3212757" cy="2802677"/>
          </a:xfrm>
          <a:prstGeom prst="rect">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2">
            <a:extLst>
              <a:ext uri="{C183D7F6-B498-43B3-948B-1728B52AA6E4}">
                <adec:decorative xmlns:adec="http://schemas.microsoft.com/office/drawing/2017/decorative" xmlns="" val="1"/>
              </a:ext>
            </a:extLst>
          </p:cNvPr>
          <p:cNvSpPr/>
          <p:nvPr/>
        </p:nvSpPr>
        <p:spPr>
          <a:xfrm>
            <a:off x="4572000" y="5173888"/>
            <a:ext cx="1006997" cy="901962"/>
          </a:xfrm>
          <a:prstGeom prst="star5">
            <a:avLst>
              <a:gd name="adj" fmla="val 19098"/>
              <a:gd name="hf" fmla="val 105146"/>
              <a:gd name="vf" fmla="val 11055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2">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12</a:t>
            </a:fld>
            <a:endParaRPr>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500"/>
                                        <p:tgtEl>
                                          <p:spTgt spid="24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0"/>
                                        </p:tgtEl>
                                        <p:attrNameLst>
                                          <p:attrName>style.visibility</p:attrName>
                                        </p:attrNameLst>
                                      </p:cBhvr>
                                      <p:to>
                                        <p:strVal val="visible"/>
                                      </p:to>
                                    </p:set>
                                    <p:anim calcmode="lin" valueType="num">
                                      <p:cBhvr additive="base">
                                        <p:cTn id="12" dur="500"/>
                                        <p:tgtEl>
                                          <p:spTgt spid="25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3"/>
                                        </p:tgtEl>
                                        <p:attrNameLst>
                                          <p:attrName>style.visibility</p:attrName>
                                        </p:attrNameLst>
                                      </p:cBhvr>
                                      <p:to>
                                        <p:strVal val="visible"/>
                                      </p:to>
                                    </p:set>
                                    <p:anim calcmode="lin" valueType="num">
                                      <p:cBhvr additive="base">
                                        <p:cTn id="17" dur="500"/>
                                        <p:tgtEl>
                                          <p:spTgt spid="25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7"/>
                                        </p:tgtEl>
                                        <p:attrNameLst>
                                          <p:attrName>style.visibility</p:attrName>
                                        </p:attrNameLst>
                                      </p:cBhvr>
                                      <p:to>
                                        <p:strVal val="visible"/>
                                      </p:to>
                                    </p:set>
                                    <p:anim calcmode="lin" valueType="num">
                                      <p:cBhvr additive="base">
                                        <p:cTn id="22" dur="500"/>
                                        <p:tgtEl>
                                          <p:spTgt spid="25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1"/>
                                        </p:tgtEl>
                                        <p:attrNameLst>
                                          <p:attrName>style.visibility</p:attrName>
                                        </p:attrNameLst>
                                      </p:cBhvr>
                                      <p:to>
                                        <p:strVal val="visible"/>
                                      </p:to>
                                    </p:set>
                                    <p:anim calcmode="lin" valueType="num">
                                      <p:cBhvr additive="base">
                                        <p:cTn id="27" dur="500"/>
                                        <p:tgtEl>
                                          <p:spTgt spid="2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3"/>
          <p:cNvSpPr txBox="1">
            <a:spLocks noGrp="1"/>
          </p:cNvSpPr>
          <p:nvPr>
            <p:ph type="title"/>
          </p:nvPr>
        </p:nvSpPr>
        <p:spPr>
          <a:xfrm>
            <a:off x="628650" y="281998"/>
            <a:ext cx="7886700" cy="1044271"/>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Performance Levels </a:t>
            </a:r>
            <a:endParaRPr dirty="0"/>
          </a:p>
        </p:txBody>
      </p:sp>
      <p:graphicFrame>
        <p:nvGraphicFramePr>
          <p:cNvPr id="269" name="Google Shape;269;p13"/>
          <p:cNvGraphicFramePr/>
          <p:nvPr>
            <p:extLst>
              <p:ext uri="{D42A27DB-BD31-4B8C-83A1-F6EECF244321}">
                <p14:modId xmlns:p14="http://schemas.microsoft.com/office/powerpoint/2010/main" xmlns="" val="2820180269"/>
              </p:ext>
            </p:extLst>
          </p:nvPr>
        </p:nvGraphicFramePr>
        <p:xfrm>
          <a:off x="508288" y="1494398"/>
          <a:ext cx="8127425" cy="4664425"/>
        </p:xfrm>
        <a:graphic>
          <a:graphicData uri="http://schemas.openxmlformats.org/drawingml/2006/table">
            <a:tbl>
              <a:tblPr firstRow="1" bandRow="1">
                <a:noFill/>
                <a:tableStyleId>{6CE6F591-069C-404D-8AC7-52AC577C87F6}</a:tableStyleId>
              </a:tblPr>
              <a:tblGrid>
                <a:gridCol w="2191950">
                  <a:extLst>
                    <a:ext uri="{9D8B030D-6E8A-4147-A177-3AD203B41FA5}">
                      <a16:colId xmlns:a16="http://schemas.microsoft.com/office/drawing/2014/main" xmlns="" val="20000"/>
                    </a:ext>
                  </a:extLst>
                </a:gridCol>
                <a:gridCol w="5935475">
                  <a:extLst>
                    <a:ext uri="{9D8B030D-6E8A-4147-A177-3AD203B41FA5}">
                      <a16:colId xmlns:a16="http://schemas.microsoft.com/office/drawing/2014/main" xmlns="" val="20001"/>
                    </a:ext>
                  </a:extLst>
                </a:gridCol>
              </a:tblGrid>
              <a:tr h="1535575">
                <a:tc>
                  <a:txBody>
                    <a:bodyPr/>
                    <a:lstStyle/>
                    <a:p>
                      <a:pPr marL="0" marR="0" lvl="0" indent="0" algn="l" rtl="0">
                        <a:spcBef>
                          <a:spcPts val="0"/>
                        </a:spcBef>
                        <a:spcAft>
                          <a:spcPts val="0"/>
                        </a:spcAft>
                        <a:buNone/>
                      </a:pPr>
                      <a:r>
                        <a:rPr lang="en-US" sz="1600" u="none" strike="noStrike" cap="none" dirty="0"/>
                        <a:t>Distinguished</a:t>
                      </a:r>
                      <a:endParaRPr dirty="0"/>
                    </a:p>
                  </a:txBody>
                  <a:tcPr marL="91450" marR="91450" marT="45725" marB="45725">
                    <a:solidFill>
                      <a:schemeClr val="accent3"/>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b="0" dirty="0"/>
                        <a:t>Describes an exemplary level of performance that has a profound impact on both campus- and district-level performance. These exhibited practices serve as an exemplar for other principals and campus leaders and represents a distinct group of principals. </a:t>
                      </a:r>
                      <a:endParaRPr dirty="0"/>
                    </a:p>
                    <a:p>
                      <a:pPr marL="0" marR="0" lvl="0" indent="0" algn="l" rtl="0">
                        <a:lnSpc>
                          <a:spcPct val="100000"/>
                        </a:lnSpc>
                        <a:spcBef>
                          <a:spcPts val="0"/>
                        </a:spcBef>
                        <a:spcAft>
                          <a:spcPts val="0"/>
                        </a:spcAft>
                        <a:buClr>
                          <a:schemeClr val="dk1"/>
                        </a:buClr>
                        <a:buSzPts val="1600"/>
                        <a:buFont typeface="Calibri"/>
                        <a:buNone/>
                      </a:pPr>
                      <a:r>
                        <a:rPr lang="en-US" sz="1600" b="1" i="1" dirty="0"/>
                        <a:t>Direct comment is required.</a:t>
                      </a:r>
                      <a:endParaRPr dirty="0"/>
                    </a:p>
                  </a:txBody>
                  <a:tcPr marL="91450" marR="91450" marT="45725" marB="45725">
                    <a:solidFill>
                      <a:schemeClr val="accent3"/>
                    </a:solidFill>
                  </a:tcPr>
                </a:tc>
                <a:extLst>
                  <a:ext uri="{0D108BD9-81ED-4DB2-BD59-A6C34878D82A}">
                    <a16:rowId xmlns:a16="http://schemas.microsoft.com/office/drawing/2014/main" xmlns="" val="10000"/>
                  </a:ext>
                </a:extLst>
              </a:tr>
              <a:tr h="646175">
                <a:tc>
                  <a:txBody>
                    <a:bodyPr/>
                    <a:lstStyle/>
                    <a:p>
                      <a:pPr marL="0" marR="0" lvl="0" indent="0" algn="l" rtl="0">
                        <a:spcBef>
                          <a:spcPts val="0"/>
                        </a:spcBef>
                        <a:spcAft>
                          <a:spcPts val="0"/>
                        </a:spcAft>
                        <a:buNone/>
                      </a:pPr>
                      <a:r>
                        <a:rPr lang="en-US" sz="1600" b="1"/>
                        <a:t>Accomplished</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US" sz="1600"/>
                        <a:t>Describes highly skilled level of competence and automaticity with practices and performance that exceed proficiency.</a:t>
                      </a:r>
                      <a:endParaRPr/>
                    </a:p>
                  </a:txBody>
                  <a:tcPr marL="91450" marR="91450" marT="45725" marB="45725"/>
                </a:tc>
                <a:extLst>
                  <a:ext uri="{0D108BD9-81ED-4DB2-BD59-A6C34878D82A}">
                    <a16:rowId xmlns:a16="http://schemas.microsoft.com/office/drawing/2014/main" xmlns="" val="10001"/>
                  </a:ext>
                </a:extLst>
              </a:tr>
              <a:tr h="646175">
                <a:tc>
                  <a:txBody>
                    <a:bodyPr/>
                    <a:lstStyle/>
                    <a:p>
                      <a:pPr marL="0" marR="0" lvl="0" indent="0" algn="l" rtl="0">
                        <a:spcBef>
                          <a:spcPts val="0"/>
                        </a:spcBef>
                        <a:spcAft>
                          <a:spcPts val="0"/>
                        </a:spcAft>
                        <a:buNone/>
                      </a:pPr>
                      <a:r>
                        <a:rPr lang="en-US" sz="1600" b="1"/>
                        <a:t>Proficient</a:t>
                      </a:r>
                      <a:endParaRPr/>
                    </a:p>
                  </a:txBody>
                  <a:tcPr marL="91450" marR="91450" marT="45725" marB="45725"/>
                </a:tc>
                <a:tc>
                  <a:txBody>
                    <a:bodyPr/>
                    <a:lstStyle/>
                    <a:p>
                      <a:pPr marL="0" marR="0" lvl="0" indent="0" algn="l" rtl="0">
                        <a:spcBef>
                          <a:spcPts val="0"/>
                        </a:spcBef>
                        <a:spcAft>
                          <a:spcPts val="0"/>
                        </a:spcAft>
                        <a:buNone/>
                      </a:pPr>
                      <a:r>
                        <a:rPr lang="en-US" sz="1600"/>
                        <a:t>Describes demonstrated competence with practices and performance with expected proficiency of the standard.</a:t>
                      </a:r>
                      <a:endParaRPr/>
                    </a:p>
                  </a:txBody>
                  <a:tcPr marL="91450" marR="91450" marT="45725" marB="45725"/>
                </a:tc>
                <a:extLst>
                  <a:ext uri="{0D108BD9-81ED-4DB2-BD59-A6C34878D82A}">
                    <a16:rowId xmlns:a16="http://schemas.microsoft.com/office/drawing/2014/main" xmlns="" val="10002"/>
                  </a:ext>
                </a:extLst>
              </a:tr>
              <a:tr h="918250">
                <a:tc>
                  <a:txBody>
                    <a:bodyPr/>
                    <a:lstStyle/>
                    <a:p>
                      <a:pPr marL="0" marR="0" lvl="0" indent="0" algn="l" rtl="0">
                        <a:spcBef>
                          <a:spcPts val="0"/>
                        </a:spcBef>
                        <a:spcAft>
                          <a:spcPts val="0"/>
                        </a:spcAft>
                        <a:buNone/>
                      </a:pPr>
                      <a:r>
                        <a:rPr lang="en-US" sz="1600" b="1"/>
                        <a:t>Developing</a:t>
                      </a:r>
                      <a:endParaRPr/>
                    </a:p>
                  </a:txBody>
                  <a:tcPr marL="91450" marR="91450" marT="45725" marB="45725"/>
                </a:tc>
                <a:tc>
                  <a:txBody>
                    <a:bodyPr/>
                    <a:lstStyle/>
                    <a:p>
                      <a:pPr marL="0" marR="0" lvl="0" indent="0" algn="l" rtl="0">
                        <a:spcBef>
                          <a:spcPts val="0"/>
                        </a:spcBef>
                        <a:spcAft>
                          <a:spcPts val="0"/>
                        </a:spcAft>
                        <a:buNone/>
                      </a:pPr>
                      <a:r>
                        <a:rPr lang="en-US" sz="1600"/>
                        <a:t>Describes basic competence with practices and performance and requires direct oversight and/or growth toward achieving the standard at the proficient level.</a:t>
                      </a:r>
                      <a:endParaRPr/>
                    </a:p>
                  </a:txBody>
                  <a:tcPr marL="91450" marR="91450" marT="45725" marB="45725"/>
                </a:tc>
                <a:extLst>
                  <a:ext uri="{0D108BD9-81ED-4DB2-BD59-A6C34878D82A}">
                    <a16:rowId xmlns:a16="http://schemas.microsoft.com/office/drawing/2014/main" xmlns="" val="10003"/>
                  </a:ext>
                </a:extLst>
              </a:tr>
              <a:tr h="918250">
                <a:tc>
                  <a:txBody>
                    <a:bodyPr/>
                    <a:lstStyle/>
                    <a:p>
                      <a:pPr marL="0" marR="0" lvl="0" indent="0" algn="l" rtl="0">
                        <a:spcBef>
                          <a:spcPts val="0"/>
                        </a:spcBef>
                        <a:spcAft>
                          <a:spcPts val="0"/>
                        </a:spcAft>
                        <a:buNone/>
                      </a:pPr>
                      <a:r>
                        <a:rPr lang="en-US" sz="1600" b="1"/>
                        <a:t>Needs Improvement</a:t>
                      </a:r>
                      <a:endParaRPr/>
                    </a:p>
                  </a:txBody>
                  <a:tcPr marL="91450" marR="91450" marT="45725" marB="45725">
                    <a:solidFill>
                      <a:schemeClr val="accent3"/>
                    </a:solidFill>
                  </a:tcPr>
                </a:tc>
                <a:tc>
                  <a:txBody>
                    <a:bodyPr/>
                    <a:lstStyle/>
                    <a:p>
                      <a:pPr marL="0" marR="0" lvl="0" indent="0" algn="l" rtl="0">
                        <a:spcBef>
                          <a:spcPts val="0"/>
                        </a:spcBef>
                        <a:spcAft>
                          <a:spcPts val="0"/>
                        </a:spcAft>
                        <a:buNone/>
                      </a:pPr>
                      <a:r>
                        <a:rPr lang="en-US" sz="1600" dirty="0"/>
                        <a:t>Describes subpar competence with practices and performance and requires immediate growth. </a:t>
                      </a:r>
                      <a:endParaRPr dirty="0"/>
                    </a:p>
                    <a:p>
                      <a:pPr marL="0" marR="0" lvl="0" indent="0" algn="l" rtl="0">
                        <a:spcBef>
                          <a:spcPts val="0"/>
                        </a:spcBef>
                        <a:spcAft>
                          <a:spcPts val="0"/>
                        </a:spcAft>
                        <a:buNone/>
                      </a:pPr>
                      <a:r>
                        <a:rPr lang="en-US" sz="1600" b="1" i="1" dirty="0"/>
                        <a:t>Direct comment is required. </a:t>
                      </a:r>
                      <a:endParaRPr dirty="0"/>
                    </a:p>
                  </a:txBody>
                  <a:tcPr marL="91450" marR="91450" marT="45725" marB="45725">
                    <a:solidFill>
                      <a:schemeClr val="accent3"/>
                    </a:solidFill>
                  </a:tcPr>
                </a:tc>
                <a:extLst>
                  <a:ext uri="{0D108BD9-81ED-4DB2-BD59-A6C34878D82A}">
                    <a16:rowId xmlns:a16="http://schemas.microsoft.com/office/drawing/2014/main" xmlns="" val="10004"/>
                  </a:ext>
                </a:extLst>
              </a:tr>
            </a:tbl>
          </a:graphicData>
        </a:graphic>
      </p:graphicFrame>
      <p:sp>
        <p:nvSpPr>
          <p:cNvPr id="270" name="Google Shape;270;p13" descr="Circle highlighting Direct comment is required for Distinguished performance level."/>
          <p:cNvSpPr/>
          <p:nvPr/>
        </p:nvSpPr>
        <p:spPr>
          <a:xfrm>
            <a:off x="2309117" y="2371504"/>
            <a:ext cx="3429000" cy="589673"/>
          </a:xfrm>
          <a:prstGeom prst="ellipse">
            <a:avLst/>
          </a:prstGeom>
          <a:noFill/>
          <a:ln w="381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3" descr="Circle highlighting Direct comment is required for Needs Improvement Performance Level."/>
          <p:cNvSpPr/>
          <p:nvPr/>
        </p:nvSpPr>
        <p:spPr>
          <a:xfrm>
            <a:off x="2309117" y="5607984"/>
            <a:ext cx="3429000" cy="589673"/>
          </a:xfrm>
          <a:prstGeom prst="ellipse">
            <a:avLst/>
          </a:prstGeom>
          <a:noFill/>
          <a:ln w="381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3">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13</a:t>
            </a:fld>
            <a:endParaRP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500"/>
                                        <p:tgtEl>
                                          <p:spTgt spid="270"/>
                                        </p:tgtEl>
                                        <p:attrNameLst>
                                          <p:attrName>ppt_w</p:attrName>
                                        </p:attrNameLst>
                                      </p:cBhvr>
                                      <p:tavLst>
                                        <p:tav tm="0">
                                          <p:val>
                                            <p:strVal val="0"/>
                                          </p:val>
                                        </p:tav>
                                        <p:tav tm="100000">
                                          <p:val>
                                            <p:strVal val="#ppt_w"/>
                                          </p:val>
                                        </p:tav>
                                      </p:tavLst>
                                    </p:anim>
                                    <p:anim calcmode="lin" valueType="num">
                                      <p:cBhvr additive="base">
                                        <p:cTn id="8" dur="500"/>
                                        <p:tgtEl>
                                          <p:spTgt spid="27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71"/>
                                        </p:tgtEl>
                                        <p:attrNameLst>
                                          <p:attrName>style.visibility</p:attrName>
                                        </p:attrNameLst>
                                      </p:cBhvr>
                                      <p:to>
                                        <p:strVal val="visible"/>
                                      </p:to>
                                    </p:set>
                                    <p:anim calcmode="lin" valueType="num">
                                      <p:cBhvr additive="base">
                                        <p:cTn id="11" dur="500"/>
                                        <p:tgtEl>
                                          <p:spTgt spid="271"/>
                                        </p:tgtEl>
                                        <p:attrNameLst>
                                          <p:attrName>ppt_w</p:attrName>
                                        </p:attrNameLst>
                                      </p:cBhvr>
                                      <p:tavLst>
                                        <p:tav tm="0">
                                          <p:val>
                                            <p:strVal val="0"/>
                                          </p:val>
                                        </p:tav>
                                        <p:tav tm="100000">
                                          <p:val>
                                            <p:strVal val="#ppt_w"/>
                                          </p:val>
                                        </p:tav>
                                      </p:tavLst>
                                    </p:anim>
                                    <p:anim calcmode="lin" valueType="num">
                                      <p:cBhvr additive="base">
                                        <p:cTn id="12" dur="500"/>
                                        <p:tgtEl>
                                          <p:spTgt spid="27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4"/>
          <p:cNvSpPr txBox="1">
            <a:spLocks noGrp="1"/>
          </p:cNvSpPr>
          <p:nvPr>
            <p:ph type="title"/>
          </p:nvPr>
        </p:nvSpPr>
        <p:spPr>
          <a:xfrm>
            <a:off x="628650" y="365126"/>
            <a:ext cx="7886700" cy="1206499"/>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T-PESS Rubric </a:t>
            </a:r>
            <a:br>
              <a:rPr lang="en-US" dirty="0"/>
            </a:br>
            <a:r>
              <a:rPr lang="en-US" sz="2400" dirty="0"/>
              <a:t>High-Level Review of Domains</a:t>
            </a:r>
            <a:endParaRPr dirty="0"/>
          </a:p>
        </p:txBody>
      </p:sp>
      <p:sp>
        <p:nvSpPr>
          <p:cNvPr id="283" name="Google Shape;283;p14">
            <a:extLst>
              <a:ext uri="{C183D7F6-B498-43B3-948B-1728B52AA6E4}">
                <adec:decorative xmlns:adec="http://schemas.microsoft.com/office/drawing/2017/decorative" xmlns="" val="1"/>
              </a:ext>
            </a:extLst>
          </p:cNvPr>
          <p:cNvSpPr/>
          <p:nvPr/>
        </p:nvSpPr>
        <p:spPr>
          <a:xfrm>
            <a:off x="516285" y="1676401"/>
            <a:ext cx="4262582" cy="4262582"/>
          </a:xfrm>
          <a:prstGeom prst="pie">
            <a:avLst>
              <a:gd name="adj1" fmla="val 5400000"/>
              <a:gd name="adj2" fmla="val 16200000"/>
            </a:avLst>
          </a:prstGeom>
          <a:solidFill>
            <a:schemeClr val="accent2"/>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a:extLst>
              <a:ext uri="{C183D7F6-B498-43B3-948B-1728B52AA6E4}">
                <adec:decorative xmlns:adec="http://schemas.microsoft.com/office/drawing/2017/decorative" xmlns="" val="1"/>
              </a:ext>
            </a:extLst>
          </p:cNvPr>
          <p:cNvSpPr/>
          <p:nvPr/>
        </p:nvSpPr>
        <p:spPr>
          <a:xfrm>
            <a:off x="2647576" y="1676401"/>
            <a:ext cx="5755408" cy="4262582"/>
          </a:xfrm>
          <a:prstGeom prst="rect">
            <a:avLst/>
          </a:prstGeom>
          <a:solidFill>
            <a:srgbClr val="CACACA">
              <a:alpha val="89803"/>
            </a:srgbClr>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txBox="1"/>
          <p:nvPr/>
        </p:nvSpPr>
        <p:spPr>
          <a:xfrm>
            <a:off x="2647576" y="1676401"/>
            <a:ext cx="5755408" cy="68201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1" i="0">
                <a:solidFill>
                  <a:schemeClr val="dk1"/>
                </a:solidFill>
                <a:latin typeface="Calibri"/>
                <a:ea typeface="Calibri"/>
                <a:cs typeface="Calibri"/>
                <a:sym typeface="Calibri"/>
              </a:rPr>
              <a:t>Domain 1</a:t>
            </a:r>
            <a:endParaRPr/>
          </a:p>
          <a:p>
            <a:pPr marL="0" marR="0" lvl="0" indent="0" algn="ctr" rtl="0">
              <a:lnSpc>
                <a:spcPct val="90000"/>
              </a:lnSpc>
              <a:spcBef>
                <a:spcPts val="560"/>
              </a:spcBef>
              <a:spcAft>
                <a:spcPts val="0"/>
              </a:spcAft>
              <a:buClr>
                <a:schemeClr val="dk1"/>
              </a:buClr>
              <a:buSzPts val="1600"/>
              <a:buFont typeface="Calibri"/>
              <a:buNone/>
            </a:pPr>
            <a:r>
              <a:rPr lang="en-US" sz="1600" b="1" i="0">
                <a:solidFill>
                  <a:schemeClr val="dk1"/>
                </a:solidFill>
                <a:latin typeface="Calibri"/>
                <a:ea typeface="Calibri"/>
                <a:cs typeface="Calibri"/>
                <a:sym typeface="Calibri"/>
              </a:rPr>
              <a:t>Strong School Leadership and Planning</a:t>
            </a:r>
            <a:endParaRPr sz="1600" b="1">
              <a:solidFill>
                <a:schemeClr val="dk1"/>
              </a:solidFill>
              <a:latin typeface="Calibri"/>
              <a:ea typeface="Calibri"/>
              <a:cs typeface="Calibri"/>
              <a:sym typeface="Calibri"/>
            </a:endParaRPr>
          </a:p>
        </p:txBody>
      </p:sp>
      <p:sp>
        <p:nvSpPr>
          <p:cNvPr id="286" name="Google Shape;286;p14">
            <a:extLst>
              <a:ext uri="{C183D7F6-B498-43B3-948B-1728B52AA6E4}">
                <adec:decorative xmlns:adec="http://schemas.microsoft.com/office/drawing/2017/decorative" xmlns="" val="1"/>
              </a:ext>
            </a:extLst>
          </p:cNvPr>
          <p:cNvSpPr/>
          <p:nvPr/>
        </p:nvSpPr>
        <p:spPr>
          <a:xfrm>
            <a:off x="963856" y="2358414"/>
            <a:ext cx="3367439" cy="3367439"/>
          </a:xfrm>
          <a:prstGeom prst="pie">
            <a:avLst>
              <a:gd name="adj1" fmla="val 5400000"/>
              <a:gd name="adj2" fmla="val 16200000"/>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a:extLst>
              <a:ext uri="{C183D7F6-B498-43B3-948B-1728B52AA6E4}">
                <adec:decorative xmlns:adec="http://schemas.microsoft.com/office/drawing/2017/decorative" xmlns="" val="1"/>
              </a:ext>
            </a:extLst>
          </p:cNvPr>
          <p:cNvSpPr/>
          <p:nvPr/>
        </p:nvSpPr>
        <p:spPr>
          <a:xfrm>
            <a:off x="2647576" y="2358414"/>
            <a:ext cx="5755408" cy="3367439"/>
          </a:xfrm>
          <a:prstGeom prst="rect">
            <a:avLst/>
          </a:prstGeom>
          <a:solidFill>
            <a:srgbClr val="CACACA">
              <a:alpha val="89803"/>
            </a:srgbClr>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txBox="1"/>
          <p:nvPr/>
        </p:nvSpPr>
        <p:spPr>
          <a:xfrm>
            <a:off x="2647576" y="2358414"/>
            <a:ext cx="5755408" cy="68201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1" i="0">
                <a:solidFill>
                  <a:schemeClr val="dk1"/>
                </a:solidFill>
                <a:latin typeface="Calibri"/>
                <a:ea typeface="Calibri"/>
                <a:cs typeface="Calibri"/>
                <a:sym typeface="Calibri"/>
              </a:rPr>
              <a:t>Domain 2</a:t>
            </a:r>
            <a:endParaRPr/>
          </a:p>
          <a:p>
            <a:pPr marL="0" marR="0" lvl="0" indent="0" algn="ctr" rtl="0">
              <a:lnSpc>
                <a:spcPct val="90000"/>
              </a:lnSpc>
              <a:spcBef>
                <a:spcPts val="560"/>
              </a:spcBef>
              <a:spcAft>
                <a:spcPts val="0"/>
              </a:spcAft>
              <a:buClr>
                <a:schemeClr val="dk1"/>
              </a:buClr>
              <a:buSzPts val="1600"/>
              <a:buFont typeface="Calibri"/>
              <a:buNone/>
            </a:pPr>
            <a:r>
              <a:rPr lang="en-US" sz="1600" b="1" i="0">
                <a:solidFill>
                  <a:schemeClr val="dk1"/>
                </a:solidFill>
                <a:latin typeface="Calibri"/>
                <a:ea typeface="Calibri"/>
                <a:cs typeface="Calibri"/>
                <a:sym typeface="Calibri"/>
              </a:rPr>
              <a:t>Effective, Well-Supported Teachers </a:t>
            </a:r>
            <a:r>
              <a:rPr lang="en-US" sz="1600" b="1" i="1">
                <a:solidFill>
                  <a:schemeClr val="dk1"/>
                </a:solidFill>
                <a:latin typeface="Calibri"/>
                <a:ea typeface="Calibri"/>
                <a:cs typeface="Calibri"/>
                <a:sym typeface="Calibri"/>
              </a:rPr>
              <a:t> </a:t>
            </a:r>
            <a:endParaRPr sz="1600" b="1" i="1">
              <a:solidFill>
                <a:schemeClr val="dk1"/>
              </a:solidFill>
              <a:latin typeface="Calibri"/>
              <a:ea typeface="Calibri"/>
              <a:cs typeface="Calibri"/>
              <a:sym typeface="Calibri"/>
            </a:endParaRPr>
          </a:p>
        </p:txBody>
      </p:sp>
      <p:sp>
        <p:nvSpPr>
          <p:cNvPr id="289" name="Google Shape;289;p14">
            <a:extLst>
              <a:ext uri="{C183D7F6-B498-43B3-948B-1728B52AA6E4}">
                <adec:decorative xmlns:adec="http://schemas.microsoft.com/office/drawing/2017/decorative" xmlns="" val="1"/>
              </a:ext>
            </a:extLst>
          </p:cNvPr>
          <p:cNvSpPr/>
          <p:nvPr/>
        </p:nvSpPr>
        <p:spPr>
          <a:xfrm>
            <a:off x="1411427" y="3040427"/>
            <a:ext cx="2472297" cy="2472297"/>
          </a:xfrm>
          <a:prstGeom prst="pie">
            <a:avLst>
              <a:gd name="adj1" fmla="val 5400000"/>
              <a:gd name="adj2" fmla="val 16200000"/>
            </a:avLst>
          </a:prstGeom>
          <a:solidFill>
            <a:srgbClr val="AEABAB"/>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a:extLst>
              <a:ext uri="{C183D7F6-B498-43B3-948B-1728B52AA6E4}">
                <adec:decorative xmlns:adec="http://schemas.microsoft.com/office/drawing/2017/decorative" xmlns="" val="1"/>
              </a:ext>
            </a:extLst>
          </p:cNvPr>
          <p:cNvSpPr/>
          <p:nvPr/>
        </p:nvSpPr>
        <p:spPr>
          <a:xfrm>
            <a:off x="2647576" y="3040427"/>
            <a:ext cx="5755408" cy="2472297"/>
          </a:xfrm>
          <a:prstGeom prst="rect">
            <a:avLst/>
          </a:prstGeom>
          <a:solidFill>
            <a:srgbClr val="CACACA">
              <a:alpha val="89803"/>
            </a:srgbClr>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txBox="1"/>
          <p:nvPr/>
        </p:nvSpPr>
        <p:spPr>
          <a:xfrm>
            <a:off x="2647576" y="3040427"/>
            <a:ext cx="5755408" cy="68201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1" i="0">
                <a:solidFill>
                  <a:schemeClr val="dk1"/>
                </a:solidFill>
                <a:latin typeface="Calibri"/>
                <a:ea typeface="Calibri"/>
                <a:cs typeface="Calibri"/>
                <a:sym typeface="Calibri"/>
              </a:rPr>
              <a:t>Domain 3</a:t>
            </a:r>
            <a:endParaRPr/>
          </a:p>
          <a:p>
            <a:pPr marL="0" marR="0" lvl="0" indent="0" algn="ctr" rtl="0">
              <a:lnSpc>
                <a:spcPct val="90000"/>
              </a:lnSpc>
              <a:spcBef>
                <a:spcPts val="560"/>
              </a:spcBef>
              <a:spcAft>
                <a:spcPts val="0"/>
              </a:spcAft>
              <a:buClr>
                <a:schemeClr val="dk1"/>
              </a:buClr>
              <a:buSzPts val="1600"/>
              <a:buFont typeface="Calibri"/>
              <a:buNone/>
            </a:pPr>
            <a:r>
              <a:rPr lang="en-US" sz="1600" b="1" i="0">
                <a:solidFill>
                  <a:schemeClr val="dk1"/>
                </a:solidFill>
                <a:latin typeface="Calibri"/>
                <a:ea typeface="Calibri"/>
                <a:cs typeface="Calibri"/>
                <a:sym typeface="Calibri"/>
              </a:rPr>
              <a:t>Positive School Culture</a:t>
            </a:r>
            <a:endParaRPr sz="1600" b="1" i="0">
              <a:solidFill>
                <a:schemeClr val="dk1"/>
              </a:solidFill>
              <a:latin typeface="Calibri"/>
              <a:ea typeface="Calibri"/>
              <a:cs typeface="Calibri"/>
              <a:sym typeface="Calibri"/>
            </a:endParaRPr>
          </a:p>
        </p:txBody>
      </p:sp>
      <p:sp>
        <p:nvSpPr>
          <p:cNvPr id="292" name="Google Shape;292;p14">
            <a:extLst>
              <a:ext uri="{C183D7F6-B498-43B3-948B-1728B52AA6E4}">
                <adec:decorative xmlns:adec="http://schemas.microsoft.com/office/drawing/2017/decorative" xmlns="" val="1"/>
              </a:ext>
            </a:extLst>
          </p:cNvPr>
          <p:cNvSpPr/>
          <p:nvPr/>
        </p:nvSpPr>
        <p:spPr>
          <a:xfrm>
            <a:off x="1858998" y="3722440"/>
            <a:ext cx="1577155" cy="1577155"/>
          </a:xfrm>
          <a:prstGeom prst="pie">
            <a:avLst>
              <a:gd name="adj1" fmla="val 5400000"/>
              <a:gd name="adj2" fmla="val 16200000"/>
            </a:avLst>
          </a:prstGeom>
          <a:solidFill>
            <a:srgbClr val="E82112"/>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a:extLst>
              <a:ext uri="{C183D7F6-B498-43B3-948B-1728B52AA6E4}">
                <adec:decorative xmlns:adec="http://schemas.microsoft.com/office/drawing/2017/decorative" xmlns="" val="1"/>
              </a:ext>
            </a:extLst>
          </p:cNvPr>
          <p:cNvSpPr/>
          <p:nvPr/>
        </p:nvSpPr>
        <p:spPr>
          <a:xfrm>
            <a:off x="2647576" y="3722440"/>
            <a:ext cx="5755408" cy="1577155"/>
          </a:xfrm>
          <a:prstGeom prst="rect">
            <a:avLst/>
          </a:prstGeom>
          <a:solidFill>
            <a:srgbClr val="CACACA">
              <a:alpha val="89803"/>
            </a:srgbClr>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txBox="1"/>
          <p:nvPr/>
        </p:nvSpPr>
        <p:spPr>
          <a:xfrm>
            <a:off x="2647576" y="3722440"/>
            <a:ext cx="5755408" cy="68201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1" i="0">
                <a:solidFill>
                  <a:schemeClr val="dk1"/>
                </a:solidFill>
                <a:latin typeface="Calibri"/>
                <a:ea typeface="Calibri"/>
                <a:cs typeface="Calibri"/>
                <a:sym typeface="Calibri"/>
              </a:rPr>
              <a:t>Domain 4</a:t>
            </a:r>
            <a:endParaRPr/>
          </a:p>
          <a:p>
            <a:pPr marL="0" marR="0" lvl="0" indent="0" algn="ctr" rtl="0">
              <a:lnSpc>
                <a:spcPct val="90000"/>
              </a:lnSpc>
              <a:spcBef>
                <a:spcPts val="560"/>
              </a:spcBef>
              <a:spcAft>
                <a:spcPts val="0"/>
              </a:spcAft>
              <a:buClr>
                <a:schemeClr val="dk1"/>
              </a:buClr>
              <a:buSzPts val="1600"/>
              <a:buFont typeface="Calibri"/>
              <a:buNone/>
            </a:pPr>
            <a:r>
              <a:rPr lang="en-US" sz="1600" b="1" i="0">
                <a:solidFill>
                  <a:schemeClr val="dk1"/>
                </a:solidFill>
                <a:latin typeface="Calibri"/>
                <a:ea typeface="Calibri"/>
                <a:cs typeface="Calibri"/>
                <a:sym typeface="Calibri"/>
              </a:rPr>
              <a:t>High-Quality Curriculum</a:t>
            </a:r>
            <a:endParaRPr sz="1600" b="1" i="1">
              <a:solidFill>
                <a:schemeClr val="dk1"/>
              </a:solidFill>
              <a:latin typeface="Calibri"/>
              <a:ea typeface="Calibri"/>
              <a:cs typeface="Calibri"/>
              <a:sym typeface="Calibri"/>
            </a:endParaRPr>
          </a:p>
        </p:txBody>
      </p:sp>
      <p:sp>
        <p:nvSpPr>
          <p:cNvPr id="295" name="Google Shape;295;p14">
            <a:extLst>
              <a:ext uri="{C183D7F6-B498-43B3-948B-1728B52AA6E4}">
                <adec:decorative xmlns:adec="http://schemas.microsoft.com/office/drawing/2017/decorative" xmlns="" val="1"/>
              </a:ext>
            </a:extLst>
          </p:cNvPr>
          <p:cNvSpPr/>
          <p:nvPr/>
        </p:nvSpPr>
        <p:spPr>
          <a:xfrm>
            <a:off x="2306569" y="4404453"/>
            <a:ext cx="682013" cy="682013"/>
          </a:xfrm>
          <a:prstGeom prst="pie">
            <a:avLst>
              <a:gd name="adj1" fmla="val 5400000"/>
              <a:gd name="adj2" fmla="val 16200000"/>
            </a:avLst>
          </a:prstGeom>
          <a:solidFill>
            <a:schemeClr val="accent4"/>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a:extLst>
              <a:ext uri="{C183D7F6-B498-43B3-948B-1728B52AA6E4}">
                <adec:decorative xmlns:adec="http://schemas.microsoft.com/office/drawing/2017/decorative" xmlns="" val="1"/>
              </a:ext>
            </a:extLst>
          </p:cNvPr>
          <p:cNvSpPr/>
          <p:nvPr/>
        </p:nvSpPr>
        <p:spPr>
          <a:xfrm>
            <a:off x="2647576" y="4519154"/>
            <a:ext cx="5755408" cy="682013"/>
          </a:xfrm>
          <a:prstGeom prst="rect">
            <a:avLst/>
          </a:prstGeom>
          <a:solidFill>
            <a:srgbClr val="CACACA">
              <a:alpha val="89803"/>
            </a:srgbClr>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txBox="1"/>
          <p:nvPr/>
        </p:nvSpPr>
        <p:spPr>
          <a:xfrm>
            <a:off x="2647576" y="4519154"/>
            <a:ext cx="5755408" cy="68201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1" i="0">
                <a:solidFill>
                  <a:schemeClr val="dk1"/>
                </a:solidFill>
                <a:latin typeface="Calibri"/>
                <a:ea typeface="Calibri"/>
                <a:cs typeface="Calibri"/>
                <a:sym typeface="Calibri"/>
              </a:rPr>
              <a:t>Domain 5</a:t>
            </a:r>
            <a:endParaRPr/>
          </a:p>
          <a:p>
            <a:pPr marL="0" marR="0" lvl="0" indent="0" algn="ctr" rtl="0">
              <a:lnSpc>
                <a:spcPct val="90000"/>
              </a:lnSpc>
              <a:spcBef>
                <a:spcPts val="560"/>
              </a:spcBef>
              <a:spcAft>
                <a:spcPts val="0"/>
              </a:spcAft>
              <a:buClr>
                <a:schemeClr val="dk1"/>
              </a:buClr>
              <a:buSzPts val="1600"/>
              <a:buFont typeface="Calibri"/>
              <a:buNone/>
            </a:pPr>
            <a:r>
              <a:rPr lang="en-US" sz="1600" b="1" i="0">
                <a:solidFill>
                  <a:schemeClr val="dk1"/>
                </a:solidFill>
                <a:latin typeface="Calibri"/>
                <a:ea typeface="Calibri"/>
                <a:cs typeface="Calibri"/>
                <a:sym typeface="Calibri"/>
              </a:rPr>
              <a:t>Effective Instruction</a:t>
            </a:r>
            <a:endParaRPr sz="1600" b="1" i="1">
              <a:solidFill>
                <a:schemeClr val="dk1"/>
              </a:solidFill>
              <a:latin typeface="Calibri"/>
              <a:ea typeface="Calibri"/>
              <a:cs typeface="Calibri"/>
              <a:sym typeface="Calibri"/>
            </a:endParaRPr>
          </a:p>
        </p:txBody>
      </p:sp>
      <p:sp>
        <p:nvSpPr>
          <p:cNvPr id="298" name="Google Shape;298;p14">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14</a:t>
            </a:fld>
            <a:endParaRPr>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Google Shape;305;p15"/>
          <p:cNvSpPr txBox="1">
            <a:spLocks noGrp="1"/>
          </p:cNvSpPr>
          <p:nvPr>
            <p:ph type="title"/>
          </p:nvPr>
        </p:nvSpPr>
        <p:spPr>
          <a:xfrm>
            <a:off x="536287" y="208108"/>
            <a:ext cx="7886700" cy="728375"/>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Unpacking the Rubric</a:t>
            </a:r>
            <a:endParaRPr dirty="0"/>
          </a:p>
        </p:txBody>
      </p:sp>
      <p:pic>
        <p:nvPicPr>
          <p:cNvPr id="10" name="Picture 9" descr="Screen capture of Domain 1: Strong School Leadership and Planning Rubric">
            <a:extLst>
              <a:ext uri="{FF2B5EF4-FFF2-40B4-BE49-F238E27FC236}">
                <a16:creationId xmlns:a16="http://schemas.microsoft.com/office/drawing/2014/main" xmlns="" id="{C9815F46-00CE-4862-8399-605B77EDCB72}"/>
              </a:ext>
            </a:extLst>
          </p:cNvPr>
          <p:cNvPicPr>
            <a:picLocks noChangeAspect="1"/>
          </p:cNvPicPr>
          <p:nvPr/>
        </p:nvPicPr>
        <p:blipFill rotWithShape="1">
          <a:blip r:embed="rId3"/>
          <a:srcRect r="4533"/>
          <a:stretch/>
        </p:blipFill>
        <p:spPr>
          <a:xfrm>
            <a:off x="207264" y="1340943"/>
            <a:ext cx="8729472" cy="3383910"/>
          </a:xfrm>
          <a:prstGeom prst="rect">
            <a:avLst/>
          </a:prstGeom>
        </p:spPr>
      </p:pic>
      <p:sp>
        <p:nvSpPr>
          <p:cNvPr id="307" name="Google Shape;307;p15" descr="Circle highlighting Strong School Leadership and Planning"/>
          <p:cNvSpPr/>
          <p:nvPr/>
        </p:nvSpPr>
        <p:spPr>
          <a:xfrm>
            <a:off x="1050637" y="1205347"/>
            <a:ext cx="3429000" cy="589673"/>
          </a:xfrm>
          <a:prstGeom prst="ellipse">
            <a:avLst/>
          </a:prstGeom>
          <a:noFill/>
          <a:ln w="381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15" descr="Circle highlighting Adheres to and applies the Code of Ethics and Standard Practices"/>
          <p:cNvSpPr/>
          <p:nvPr/>
        </p:nvSpPr>
        <p:spPr>
          <a:xfrm>
            <a:off x="2845817" y="1568036"/>
            <a:ext cx="5669533" cy="589673"/>
          </a:xfrm>
          <a:prstGeom prst="ellipse">
            <a:avLst/>
          </a:prstGeom>
          <a:noFill/>
          <a:ln w="381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06" name="Google Shape;306;p15" descr="Arrow below Domain 1 pointing to the left"/>
          <p:cNvCxnSpPr/>
          <p:nvPr/>
        </p:nvCxnSpPr>
        <p:spPr>
          <a:xfrm rot="10800000">
            <a:off x="2481549" y="5253302"/>
            <a:ext cx="5941439" cy="0"/>
          </a:xfrm>
          <a:prstGeom prst="straightConnector1">
            <a:avLst/>
          </a:prstGeom>
          <a:noFill/>
          <a:ln w="57150" cap="flat" cmpd="sng">
            <a:solidFill>
              <a:schemeClr val="accent6"/>
            </a:solidFill>
            <a:prstDash val="dashDot"/>
            <a:miter lim="800000"/>
            <a:headEnd type="none" w="sm" len="sm"/>
            <a:tailEnd type="triangle" w="med" len="med"/>
          </a:ln>
        </p:spPr>
      </p:cxnSp>
      <p:sp>
        <p:nvSpPr>
          <p:cNvPr id="309" name="Google Shape;309;p15" descr="Circle highlighting sections on Domain 1 of Distingushed, Accomplished, Proficient, and Developing"/>
          <p:cNvSpPr/>
          <p:nvPr/>
        </p:nvSpPr>
        <p:spPr>
          <a:xfrm>
            <a:off x="1377755" y="1930616"/>
            <a:ext cx="7137595" cy="2981135"/>
          </a:xfrm>
          <a:prstGeom prst="ellipse">
            <a:avLst/>
          </a:prstGeom>
          <a:noFill/>
          <a:ln w="381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15">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15</a:t>
            </a:fld>
            <a:endParaRPr>
              <a:solidFill>
                <a:srgbClr val="FFFFFF"/>
              </a:solidFill>
            </a:endParaRPr>
          </a:p>
        </p:txBody>
      </p:sp>
      <mc:AlternateContent xmlns:mc="http://schemas.openxmlformats.org/markup-compatibility/2006">
        <mc:Choice xmlns:p14="http://schemas.microsoft.com/office/powerpoint/2010/main" xmlns="" Requires="p14">
          <p:contentPart p14:bwMode="auto" r:id="rId4">
            <p14:nvContentPartPr>
              <p14:cNvPr id="2" name="Ink 1">
                <a:extLst>
                  <a:ext uri="{FF2B5EF4-FFF2-40B4-BE49-F238E27FC236}">
                    <a16:creationId xmlns:a16="http://schemas.microsoft.com/office/drawing/2014/main" id="{E1721C42-DDB3-4244-92C2-A7FB714B5032}"/>
                  </a:ext>
                  <a:ext uri="{C183D7F6-B498-43B3-948B-1728B52AA6E4}">
                    <adec:decorative xmlns:adec="http://schemas.microsoft.com/office/drawing/2017/decorative" val="1"/>
                  </a:ext>
                </a:extLst>
              </p14:cNvPr>
              <p14:cNvContentPartPr/>
              <p14:nvPr/>
            </p14:nvContentPartPr>
            <p14:xfrm>
              <a:off x="2980000" y="2920067"/>
              <a:ext cx="457920" cy="26640"/>
            </p14:xfrm>
          </p:contentPart>
        </mc:Choice>
        <mc:Fallback>
          <p:pic>
            <p:nvPicPr>
              <p:cNvPr id="2" name="Ink 1">
                <a:extLst>
                  <a:ext uri="{FF2B5EF4-FFF2-40B4-BE49-F238E27FC236}">
                    <a16:creationId xmlns:a16="http://schemas.microsoft.com/office/drawing/2014/main" xmlns="" xmlns:p14="http://schemas.microsoft.com/office/powerpoint/2010/main" id="{E1721C42-DDB3-4244-92C2-A7FB714B5032}"/>
                  </a:ext>
                  <a:ext uri="{C183D7F6-B498-43B3-948B-1728B52AA6E4}">
                    <adec:decorative xmlns:adec="http://schemas.microsoft.com/office/drawing/2017/decorative" xmlns="" xmlns:p14="http://schemas.microsoft.com/office/powerpoint/2010/main" val="1"/>
                  </a:ext>
                </a:extLst>
              </p:cNvPr>
              <p:cNvPicPr/>
              <p:nvPr/>
            </p:nvPicPr>
            <p:blipFill>
              <a:blip r:embed="rId5"/>
              <a:stretch>
                <a:fillRect/>
              </a:stretch>
            </p:blipFill>
            <p:spPr>
              <a:xfrm>
                <a:off x="2962014" y="2902067"/>
                <a:ext cx="493532" cy="622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3" name="Ink 2">
                <a:extLst>
                  <a:ext uri="{FF2B5EF4-FFF2-40B4-BE49-F238E27FC236}">
                    <a16:creationId xmlns:a16="http://schemas.microsoft.com/office/drawing/2014/main" id="{C021FB86-3687-414B-9AA3-F938D0B02ED3}"/>
                  </a:ext>
                  <a:ext uri="{C183D7F6-B498-43B3-948B-1728B52AA6E4}">
                    <adec:decorative xmlns:adec="http://schemas.microsoft.com/office/drawing/2017/decorative" val="1"/>
                  </a:ext>
                </a:extLst>
              </p14:cNvPr>
              <p14:cNvContentPartPr/>
              <p14:nvPr/>
            </p14:nvContentPartPr>
            <p14:xfrm>
              <a:off x="2472040" y="3081347"/>
              <a:ext cx="406440" cy="18000"/>
            </p14:xfrm>
          </p:contentPart>
        </mc:Choice>
        <mc:Fallback>
          <p:pic>
            <p:nvPicPr>
              <p:cNvPr id="3" name="Ink 2">
                <a:extLst>
                  <a:ext uri="{FF2B5EF4-FFF2-40B4-BE49-F238E27FC236}">
                    <a16:creationId xmlns:a16="http://schemas.microsoft.com/office/drawing/2014/main" xmlns="" xmlns:p14="http://schemas.microsoft.com/office/powerpoint/2010/main" id="{C021FB86-3687-414B-9AA3-F938D0B02ED3}"/>
                  </a:ext>
                  <a:ext uri="{C183D7F6-B498-43B3-948B-1728B52AA6E4}">
                    <adec:decorative xmlns:adec="http://schemas.microsoft.com/office/drawing/2017/decorative" xmlns="" xmlns:p14="http://schemas.microsoft.com/office/powerpoint/2010/main" val="1"/>
                  </a:ext>
                </a:extLst>
              </p:cNvPr>
              <p:cNvPicPr/>
              <p:nvPr/>
            </p:nvPicPr>
            <p:blipFill>
              <a:blip r:embed="rId7"/>
              <a:stretch>
                <a:fillRect/>
              </a:stretch>
            </p:blipFill>
            <p:spPr>
              <a:xfrm>
                <a:off x="2454040" y="3062980"/>
                <a:ext cx="442080" cy="54367"/>
              </a:xfrm>
              <a:prstGeom prst="rect">
                <a:avLst/>
              </a:prstGeom>
            </p:spPr>
          </p:pic>
        </mc:Fallback>
      </mc:AlternateContent>
      <mc:AlternateContent xmlns:mc="http://schemas.openxmlformats.org/markup-compatibility/2006">
        <mc:Choice xmlns:p14="http://schemas.microsoft.com/office/powerpoint/2010/main" xmlns="" Requires="p14">
          <p:contentPart p14:bwMode="auto" r:id="rId8">
            <p14:nvContentPartPr>
              <p14:cNvPr id="4" name="Ink 3">
                <a:extLst>
                  <a:ext uri="{FF2B5EF4-FFF2-40B4-BE49-F238E27FC236}">
                    <a16:creationId xmlns:a16="http://schemas.microsoft.com/office/drawing/2014/main" id="{C093064A-DC34-466B-8579-10DC49E95888}"/>
                  </a:ext>
                  <a:ext uri="{C183D7F6-B498-43B3-948B-1728B52AA6E4}">
                    <adec:decorative xmlns:adec="http://schemas.microsoft.com/office/drawing/2017/decorative" val="1"/>
                  </a:ext>
                </a:extLst>
              </p14:cNvPr>
              <p14:cNvContentPartPr/>
              <p14:nvPr/>
            </p14:nvContentPartPr>
            <p14:xfrm>
              <a:off x="3225520" y="3098627"/>
              <a:ext cx="437040" cy="9000"/>
            </p14:xfrm>
          </p:contentPart>
        </mc:Choice>
        <mc:Fallback>
          <p:pic>
            <p:nvPicPr>
              <p:cNvPr id="4" name="Ink 3">
                <a:extLst>
                  <a:ext uri="{FF2B5EF4-FFF2-40B4-BE49-F238E27FC236}">
                    <a16:creationId xmlns:a16="http://schemas.microsoft.com/office/drawing/2014/main" xmlns="" xmlns:p14="http://schemas.microsoft.com/office/powerpoint/2010/main" id="{C093064A-DC34-466B-8579-10DC49E95888}"/>
                  </a:ext>
                  <a:ext uri="{C183D7F6-B498-43B3-948B-1728B52AA6E4}">
                    <adec:decorative xmlns:adec="http://schemas.microsoft.com/office/drawing/2017/decorative" xmlns="" xmlns:p14="http://schemas.microsoft.com/office/powerpoint/2010/main" val="1"/>
                  </a:ext>
                </a:extLst>
              </p:cNvPr>
              <p:cNvPicPr/>
              <p:nvPr/>
            </p:nvPicPr>
            <p:blipFill>
              <a:blip r:embed="rId9"/>
              <a:stretch>
                <a:fillRect/>
              </a:stretch>
            </p:blipFill>
            <p:spPr>
              <a:xfrm>
                <a:off x="3207505" y="3080627"/>
                <a:ext cx="472709" cy="446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
            <p14:nvContentPartPr>
              <p14:cNvPr id="5" name="Ink 4">
                <a:extLst>
                  <a:ext uri="{FF2B5EF4-FFF2-40B4-BE49-F238E27FC236}">
                    <a16:creationId xmlns:a16="http://schemas.microsoft.com/office/drawing/2014/main" id="{F1DD6830-AC60-400A-A57B-C0EA00205EE9}"/>
                  </a:ext>
                  <a:ext uri="{C183D7F6-B498-43B3-948B-1728B52AA6E4}">
                    <adec:decorative xmlns:adec="http://schemas.microsoft.com/office/drawing/2017/decorative" val="1"/>
                  </a:ext>
                </a:extLst>
              </p14:cNvPr>
              <p14:cNvContentPartPr/>
              <p14:nvPr/>
            </p14:nvContentPartPr>
            <p14:xfrm>
              <a:off x="2514520" y="3718187"/>
              <a:ext cx="1211760" cy="32400"/>
            </p14:xfrm>
          </p:contentPart>
        </mc:Choice>
        <mc:Fallback>
          <p:pic>
            <p:nvPicPr>
              <p:cNvPr id="5" name="Ink 4">
                <a:extLst>
                  <a:ext uri="{FF2B5EF4-FFF2-40B4-BE49-F238E27FC236}">
                    <a16:creationId xmlns:a16="http://schemas.microsoft.com/office/drawing/2014/main" xmlns="" xmlns:p14="http://schemas.microsoft.com/office/powerpoint/2010/main" id="{F1DD6830-AC60-400A-A57B-C0EA00205EE9}"/>
                  </a:ext>
                  <a:ext uri="{C183D7F6-B498-43B3-948B-1728B52AA6E4}">
                    <adec:decorative xmlns:adec="http://schemas.microsoft.com/office/drawing/2017/decorative" xmlns="" xmlns:p14="http://schemas.microsoft.com/office/powerpoint/2010/main" val="1"/>
                  </a:ext>
                </a:extLst>
              </p:cNvPr>
              <p:cNvPicPr/>
              <p:nvPr/>
            </p:nvPicPr>
            <p:blipFill>
              <a:blip r:embed="rId11"/>
              <a:stretch>
                <a:fillRect/>
              </a:stretch>
            </p:blipFill>
            <p:spPr>
              <a:xfrm>
                <a:off x="2496520" y="3699985"/>
                <a:ext cx="1247400" cy="684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2">
            <p14:nvContentPartPr>
              <p14:cNvPr id="6" name="Ink 5">
                <a:extLst>
                  <a:ext uri="{FF2B5EF4-FFF2-40B4-BE49-F238E27FC236}">
                    <a16:creationId xmlns:a16="http://schemas.microsoft.com/office/drawing/2014/main" id="{86C6444E-4B8E-41A1-A58D-43AFF2560DA3}"/>
                  </a:ext>
                  <a:ext uri="{C183D7F6-B498-43B3-948B-1728B52AA6E4}">
                    <adec:decorative xmlns:adec="http://schemas.microsoft.com/office/drawing/2017/decorative" val="1"/>
                  </a:ext>
                </a:extLst>
              </p14:cNvPr>
              <p14:cNvContentPartPr/>
              <p14:nvPr/>
            </p14:nvContentPartPr>
            <p14:xfrm>
              <a:off x="2472040" y="3879107"/>
              <a:ext cx="1025640" cy="32760"/>
            </p14:xfrm>
          </p:contentPart>
        </mc:Choice>
        <mc:Fallback>
          <p:pic>
            <p:nvPicPr>
              <p:cNvPr id="6" name="Ink 5">
                <a:extLst>
                  <a:ext uri="{FF2B5EF4-FFF2-40B4-BE49-F238E27FC236}">
                    <a16:creationId xmlns:a16="http://schemas.microsoft.com/office/drawing/2014/main" xmlns="" xmlns:p14="http://schemas.microsoft.com/office/powerpoint/2010/main" id="{86C6444E-4B8E-41A1-A58D-43AFF2560DA3}"/>
                  </a:ext>
                  <a:ext uri="{C183D7F6-B498-43B3-948B-1728B52AA6E4}">
                    <adec:decorative xmlns:adec="http://schemas.microsoft.com/office/drawing/2017/decorative" xmlns="" xmlns:p14="http://schemas.microsoft.com/office/powerpoint/2010/main" val="1"/>
                  </a:ext>
                </a:extLst>
              </p:cNvPr>
              <p:cNvPicPr/>
              <p:nvPr/>
            </p:nvPicPr>
            <p:blipFill>
              <a:blip r:embed="rId13"/>
              <a:stretch>
                <a:fillRect/>
              </a:stretch>
            </p:blipFill>
            <p:spPr>
              <a:xfrm>
                <a:off x="2454046" y="3860907"/>
                <a:ext cx="1061267" cy="68796"/>
              </a:xfrm>
              <a:prstGeom prst="rect">
                <a:avLst/>
              </a:prstGeom>
            </p:spPr>
          </p:pic>
        </mc:Fallback>
      </mc:AlternateContent>
      <mc:AlternateContent xmlns:mc="http://schemas.openxmlformats.org/markup-compatibility/2006">
        <mc:Choice xmlns:p14="http://schemas.microsoft.com/office/powerpoint/2010/main" xmlns="" Requires="p14">
          <p:contentPart p14:bwMode="auto" r:id="rId14">
            <p14:nvContentPartPr>
              <p14:cNvPr id="7" name="Ink 6">
                <a:extLst>
                  <a:ext uri="{FF2B5EF4-FFF2-40B4-BE49-F238E27FC236}">
                    <a16:creationId xmlns:a16="http://schemas.microsoft.com/office/drawing/2014/main" id="{47499A0F-805A-46E3-B920-7CC249282265}"/>
                  </a:ext>
                  <a:ext uri="{C183D7F6-B498-43B3-948B-1728B52AA6E4}">
                    <adec:decorative xmlns:adec="http://schemas.microsoft.com/office/drawing/2017/decorative" val="1"/>
                  </a:ext>
                </a:extLst>
              </p14:cNvPr>
              <p14:cNvContentPartPr/>
              <p14:nvPr/>
            </p14:nvContentPartPr>
            <p14:xfrm>
              <a:off x="2488600" y="4054787"/>
              <a:ext cx="993240" cy="60120"/>
            </p14:xfrm>
          </p:contentPart>
        </mc:Choice>
        <mc:Fallback>
          <p:pic>
            <p:nvPicPr>
              <p:cNvPr id="7" name="Ink 6">
                <a:extLst>
                  <a:ext uri="{FF2B5EF4-FFF2-40B4-BE49-F238E27FC236}">
                    <a16:creationId xmlns:a16="http://schemas.microsoft.com/office/drawing/2014/main" xmlns="" xmlns:p14="http://schemas.microsoft.com/office/powerpoint/2010/main" id="{47499A0F-805A-46E3-B920-7CC249282265}"/>
                  </a:ext>
                  <a:ext uri="{C183D7F6-B498-43B3-948B-1728B52AA6E4}">
                    <adec:decorative xmlns:adec="http://schemas.microsoft.com/office/drawing/2017/decorative" xmlns="" xmlns:p14="http://schemas.microsoft.com/office/powerpoint/2010/main" val="1"/>
                  </a:ext>
                </a:extLst>
              </p:cNvPr>
              <p:cNvPicPr/>
              <p:nvPr/>
            </p:nvPicPr>
            <p:blipFill>
              <a:blip r:embed="rId15"/>
              <a:stretch>
                <a:fillRect/>
              </a:stretch>
            </p:blipFill>
            <p:spPr>
              <a:xfrm>
                <a:off x="2470600" y="4036894"/>
                <a:ext cx="1028880" cy="95548"/>
              </a:xfrm>
              <a:prstGeom prst="rect">
                <a:avLst/>
              </a:prstGeom>
            </p:spPr>
          </p:pic>
        </mc:Fallback>
      </mc:AlternateContent>
      <mc:AlternateContent xmlns:mc="http://schemas.openxmlformats.org/markup-compatibility/2006">
        <mc:Choice xmlns:p14="http://schemas.microsoft.com/office/powerpoint/2010/main" xmlns="" Requires="p14">
          <p:contentPart p14:bwMode="auto" r:id="rId16">
            <p14:nvContentPartPr>
              <p14:cNvPr id="8" name="Ink 7">
                <a:extLst>
                  <a:ext uri="{FF2B5EF4-FFF2-40B4-BE49-F238E27FC236}">
                    <a16:creationId xmlns:a16="http://schemas.microsoft.com/office/drawing/2014/main" id="{B829EF2A-5363-484E-AC90-46648812AC60}"/>
                  </a:ext>
                  <a:ext uri="{C183D7F6-B498-43B3-948B-1728B52AA6E4}">
                    <adec:decorative xmlns:adec="http://schemas.microsoft.com/office/drawing/2017/decorative" val="1"/>
                  </a:ext>
                </a:extLst>
              </p14:cNvPr>
              <p14:cNvContentPartPr/>
              <p14:nvPr/>
            </p14:nvContentPartPr>
            <p14:xfrm>
              <a:off x="3843640" y="3267107"/>
              <a:ext cx="651600" cy="26280"/>
            </p14:xfrm>
          </p:contentPart>
        </mc:Choice>
        <mc:Fallback>
          <p:pic>
            <p:nvPicPr>
              <p:cNvPr id="8" name="Ink 7">
                <a:extLst>
                  <a:ext uri="{FF2B5EF4-FFF2-40B4-BE49-F238E27FC236}">
                    <a16:creationId xmlns:a16="http://schemas.microsoft.com/office/drawing/2014/main" xmlns="" xmlns:p14="http://schemas.microsoft.com/office/powerpoint/2010/main" id="{B829EF2A-5363-484E-AC90-46648812AC60}"/>
                  </a:ext>
                  <a:ext uri="{C183D7F6-B498-43B3-948B-1728B52AA6E4}">
                    <adec:decorative xmlns:adec="http://schemas.microsoft.com/office/drawing/2017/decorative" xmlns="" xmlns:p14="http://schemas.microsoft.com/office/powerpoint/2010/main" val="1"/>
                  </a:ext>
                </a:extLst>
              </p:cNvPr>
              <p:cNvPicPr/>
              <p:nvPr/>
            </p:nvPicPr>
            <p:blipFill>
              <a:blip r:embed="rId17"/>
              <a:stretch>
                <a:fillRect/>
              </a:stretch>
            </p:blipFill>
            <p:spPr>
              <a:xfrm>
                <a:off x="3825640" y="3248857"/>
                <a:ext cx="687240" cy="62415"/>
              </a:xfrm>
              <a:prstGeom prst="rect">
                <a:avLst/>
              </a:prstGeom>
            </p:spPr>
          </p:pic>
        </mc:Fallback>
      </mc:AlternateContent>
      <mc:AlternateContent xmlns:mc="http://schemas.openxmlformats.org/markup-compatibility/2006">
        <mc:Choice xmlns:p14="http://schemas.microsoft.com/office/powerpoint/2010/main" xmlns="" Requires="p14">
          <p:contentPart p14:bwMode="auto" r:id="rId18">
            <p14:nvContentPartPr>
              <p14:cNvPr id="11" name="Ink 10">
                <a:extLst>
                  <a:ext uri="{FF2B5EF4-FFF2-40B4-BE49-F238E27FC236}">
                    <a16:creationId xmlns:a16="http://schemas.microsoft.com/office/drawing/2014/main" id="{E37A6F81-C818-4CBB-856C-05E534DE4DD8}"/>
                  </a:ext>
                  <a:ext uri="{C183D7F6-B498-43B3-948B-1728B52AA6E4}">
                    <adec:decorative xmlns:adec="http://schemas.microsoft.com/office/drawing/2017/decorative" val="1"/>
                  </a:ext>
                </a:extLst>
              </p14:cNvPr>
              <p14:cNvContentPartPr/>
              <p14:nvPr/>
            </p14:nvContentPartPr>
            <p14:xfrm>
              <a:off x="4867840" y="3606227"/>
              <a:ext cx="230040" cy="17640"/>
            </p14:xfrm>
          </p:contentPart>
        </mc:Choice>
        <mc:Fallback>
          <p:pic>
            <p:nvPicPr>
              <p:cNvPr id="11" name="Ink 10">
                <a:extLst>
                  <a:ext uri="{FF2B5EF4-FFF2-40B4-BE49-F238E27FC236}">
                    <a16:creationId xmlns:a16="http://schemas.microsoft.com/office/drawing/2014/main" xmlns="" xmlns:p14="http://schemas.microsoft.com/office/powerpoint/2010/main" id="{E37A6F81-C818-4CBB-856C-05E534DE4DD8}"/>
                  </a:ext>
                  <a:ext uri="{C183D7F6-B498-43B3-948B-1728B52AA6E4}">
                    <adec:decorative xmlns:adec="http://schemas.microsoft.com/office/drawing/2017/decorative" xmlns="" xmlns:p14="http://schemas.microsoft.com/office/powerpoint/2010/main" val="1"/>
                  </a:ext>
                </a:extLst>
              </p:cNvPr>
              <p:cNvPicPr/>
              <p:nvPr/>
            </p:nvPicPr>
            <p:blipFill>
              <a:blip r:embed="rId19"/>
              <a:stretch>
                <a:fillRect/>
              </a:stretch>
            </p:blipFill>
            <p:spPr>
              <a:xfrm>
                <a:off x="4849840" y="3588227"/>
                <a:ext cx="265680" cy="532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0">
            <p14:nvContentPartPr>
              <p14:cNvPr id="12" name="Ink 11">
                <a:extLst>
                  <a:ext uri="{FF2B5EF4-FFF2-40B4-BE49-F238E27FC236}">
                    <a16:creationId xmlns:a16="http://schemas.microsoft.com/office/drawing/2014/main" id="{8E5B5A49-9F3F-4D75-B801-732247A726E2}"/>
                  </a:ext>
                  <a:ext uri="{C183D7F6-B498-43B3-948B-1728B52AA6E4}">
                    <adec:decorative xmlns:adec="http://schemas.microsoft.com/office/drawing/2017/decorative" val="1"/>
                  </a:ext>
                </a:extLst>
              </p14:cNvPr>
              <p14:cNvContentPartPr/>
              <p14:nvPr/>
            </p14:nvContentPartPr>
            <p14:xfrm>
              <a:off x="5266000" y="3443507"/>
              <a:ext cx="490680" cy="10800"/>
            </p14:xfrm>
          </p:contentPart>
        </mc:Choice>
        <mc:Fallback>
          <p:pic>
            <p:nvPicPr>
              <p:cNvPr id="12" name="Ink 11">
                <a:extLst>
                  <a:ext uri="{FF2B5EF4-FFF2-40B4-BE49-F238E27FC236}">
                    <a16:creationId xmlns:a16="http://schemas.microsoft.com/office/drawing/2014/main" xmlns="" xmlns:p14="http://schemas.microsoft.com/office/powerpoint/2010/main" id="{8E5B5A49-9F3F-4D75-B801-732247A726E2}"/>
                  </a:ext>
                  <a:ext uri="{C183D7F6-B498-43B3-948B-1728B52AA6E4}">
                    <adec:decorative xmlns:adec="http://schemas.microsoft.com/office/drawing/2017/decorative" xmlns="" xmlns:p14="http://schemas.microsoft.com/office/powerpoint/2010/main" val="1"/>
                  </a:ext>
                </a:extLst>
              </p:cNvPr>
              <p:cNvPicPr/>
              <p:nvPr/>
            </p:nvPicPr>
            <p:blipFill>
              <a:blip r:embed="rId21"/>
              <a:stretch>
                <a:fillRect/>
              </a:stretch>
            </p:blipFill>
            <p:spPr>
              <a:xfrm>
                <a:off x="5248013" y="3425507"/>
                <a:ext cx="526294" cy="464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 calcmode="lin" valueType="num">
                                      <p:cBhvr additive="base">
                                        <p:cTn id="7" dur="500"/>
                                        <p:tgtEl>
                                          <p:spTgt spid="307"/>
                                        </p:tgtEl>
                                        <p:attrNameLst>
                                          <p:attrName>ppt_w</p:attrName>
                                        </p:attrNameLst>
                                      </p:cBhvr>
                                      <p:tavLst>
                                        <p:tav tm="0">
                                          <p:val>
                                            <p:strVal val="0"/>
                                          </p:val>
                                        </p:tav>
                                        <p:tav tm="100000">
                                          <p:val>
                                            <p:strVal val="#ppt_w"/>
                                          </p:val>
                                        </p:tav>
                                      </p:tavLst>
                                    </p:anim>
                                    <p:anim calcmode="lin" valueType="num">
                                      <p:cBhvr additive="base">
                                        <p:cTn id="8" dur="500"/>
                                        <p:tgtEl>
                                          <p:spTgt spid="30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08"/>
                                        </p:tgtEl>
                                        <p:attrNameLst>
                                          <p:attrName>style.visibility</p:attrName>
                                        </p:attrNameLst>
                                      </p:cBhvr>
                                      <p:to>
                                        <p:strVal val="visible"/>
                                      </p:to>
                                    </p:set>
                                    <p:anim calcmode="lin" valueType="num">
                                      <p:cBhvr additive="base">
                                        <p:cTn id="13" dur="500"/>
                                        <p:tgtEl>
                                          <p:spTgt spid="308"/>
                                        </p:tgtEl>
                                        <p:attrNameLst>
                                          <p:attrName>ppt_w</p:attrName>
                                        </p:attrNameLst>
                                      </p:cBhvr>
                                      <p:tavLst>
                                        <p:tav tm="0">
                                          <p:val>
                                            <p:strVal val="0"/>
                                          </p:val>
                                        </p:tav>
                                        <p:tav tm="100000">
                                          <p:val>
                                            <p:strVal val="#ppt_w"/>
                                          </p:val>
                                        </p:tav>
                                      </p:tavLst>
                                    </p:anim>
                                    <p:anim calcmode="lin" valueType="num">
                                      <p:cBhvr additive="base">
                                        <p:cTn id="14" dur="500"/>
                                        <p:tgtEl>
                                          <p:spTgt spid="308"/>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6"/>
                                        </p:tgtEl>
                                        <p:attrNameLst>
                                          <p:attrName>style.visibility</p:attrName>
                                        </p:attrNameLst>
                                      </p:cBhvr>
                                      <p:to>
                                        <p:strVal val="visible"/>
                                      </p:to>
                                    </p:set>
                                    <p:animEffect transition="in" filter="fade">
                                      <p:cBhvr>
                                        <p:cTn id="19" dur="1000"/>
                                        <p:tgtEl>
                                          <p:spTgt spid="306"/>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09"/>
                                        </p:tgtEl>
                                        <p:attrNameLst>
                                          <p:attrName>style.visibility</p:attrName>
                                        </p:attrNameLst>
                                      </p:cBhvr>
                                      <p:to>
                                        <p:strVal val="visible"/>
                                      </p:to>
                                    </p:set>
                                    <p:anim calcmode="lin" valueType="num">
                                      <p:cBhvr additive="base">
                                        <p:cTn id="24" dur="500"/>
                                        <p:tgtEl>
                                          <p:spTgt spid="309"/>
                                        </p:tgtEl>
                                        <p:attrNameLst>
                                          <p:attrName>ppt_w</p:attrName>
                                        </p:attrNameLst>
                                      </p:cBhvr>
                                      <p:tavLst>
                                        <p:tav tm="0">
                                          <p:val>
                                            <p:strVal val="0"/>
                                          </p:val>
                                        </p:tav>
                                        <p:tav tm="100000">
                                          <p:val>
                                            <p:strVal val="#ppt_w"/>
                                          </p:val>
                                        </p:tav>
                                      </p:tavLst>
                                    </p:anim>
                                    <p:anim calcmode="lin" valueType="num">
                                      <p:cBhvr additive="base">
                                        <p:cTn id="25" dur="500"/>
                                        <p:tgtEl>
                                          <p:spTgt spid="3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6"/>
          <p:cNvSpPr txBox="1">
            <a:spLocks noGrp="1"/>
          </p:cNvSpPr>
          <p:nvPr>
            <p:ph type="title"/>
          </p:nvPr>
        </p:nvSpPr>
        <p:spPr>
          <a:xfrm>
            <a:off x="628650" y="365126"/>
            <a:ext cx="7886700" cy="81712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Domain 1  </a:t>
            </a:r>
            <a:endParaRPr dirty="0"/>
          </a:p>
        </p:txBody>
      </p:sp>
      <p:sp>
        <p:nvSpPr>
          <p:cNvPr id="318" name="Google Shape;318;p16">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16</a:t>
            </a:fld>
            <a:endParaRPr>
              <a:solidFill>
                <a:srgbClr val="FFFFFF"/>
              </a:solidFill>
            </a:endParaRPr>
          </a:p>
        </p:txBody>
      </p:sp>
      <p:sp>
        <p:nvSpPr>
          <p:cNvPr id="3" name="Text Placeholder 2">
            <a:extLst>
              <a:ext uri="{FF2B5EF4-FFF2-40B4-BE49-F238E27FC236}">
                <a16:creationId xmlns:a16="http://schemas.microsoft.com/office/drawing/2014/main" xmlns="" id="{D03DC9FD-AE24-493B-AA6D-87952D11B633}"/>
              </a:ext>
            </a:extLst>
          </p:cNvPr>
          <p:cNvSpPr>
            <a:spLocks noGrp="1"/>
          </p:cNvSpPr>
          <p:nvPr>
            <p:ph type="body" idx="1"/>
          </p:nvPr>
        </p:nvSpPr>
        <p:spPr>
          <a:xfrm>
            <a:off x="628650" y="1386840"/>
            <a:ext cx="7886700" cy="4790123"/>
          </a:xfrm>
        </p:spPr>
        <p:txBody>
          <a:bodyPr>
            <a:normAutofit fontScale="92500" lnSpcReduction="10000"/>
          </a:bodyPr>
          <a:lstStyle/>
          <a:p>
            <a:pPr marL="0" lvl="0" indent="0">
              <a:spcBef>
                <a:spcPts val="0"/>
              </a:spcBef>
              <a:buNone/>
            </a:pPr>
            <a:r>
              <a:rPr lang="en-US" dirty="0"/>
              <a:t>Individually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3"/>
                  </a:ext>
                </a:extLst>
              </a:rPr>
              <a:t>unpack the following</a:t>
            </a:r>
            <a:r>
              <a:rPr lang="en-US" dirty="0"/>
              <a:t>: </a:t>
            </a:r>
          </a:p>
          <a:p>
            <a:pPr marL="685800" lvl="1" indent="-228600"/>
            <a:r>
              <a:rPr lang="en-US" dirty="0"/>
              <a:t>Indicators 1.2 through 1.5</a:t>
            </a:r>
          </a:p>
          <a:p>
            <a:pPr marL="685800" lvl="1" indent="-228600"/>
            <a:r>
              <a:rPr lang="en-US" dirty="0"/>
              <a:t>Rubric pages 3-6</a:t>
            </a:r>
          </a:p>
          <a:p>
            <a:pPr marL="685800" lvl="1" indent="-228600"/>
            <a:r>
              <a:rPr lang="en-US" dirty="0"/>
              <a:t>7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4"/>
                  </a:ext>
                </a:extLst>
              </a:rPr>
              <a:t>minutes</a:t>
            </a:r>
            <a:endParaRPr lang="en-US" dirty="0"/>
          </a:p>
          <a:p>
            <a:pPr marL="685800" lvl="1" indent="-76200">
              <a:buNone/>
            </a:pPr>
            <a:endParaRPr lang="en-US" dirty="0"/>
          </a:p>
          <a:p>
            <a:pPr marL="0" lvl="0" indent="0">
              <a:spcBef>
                <a:spcPts val="500"/>
              </a:spcBef>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Highlight the focus of the Indicator:</a:t>
            </a:r>
            <a:endParaRPr lang="en-US" dirty="0"/>
          </a:p>
          <a:p>
            <a:pPr marL="0" lvl="0" indent="0">
              <a:spcBef>
                <a:spcPts val="500"/>
              </a:spcBef>
              <a:buNone/>
            </a:pPr>
            <a:endParaRPr lang="en-US" dirty="0"/>
          </a:p>
          <a:p>
            <a:pPr marL="685800" lvl="1" indent="-228600">
              <a:lnSpc>
                <a:spcPct val="100000"/>
              </a:lnSpc>
            </a:pPr>
            <a:r>
              <a:rPr lang="en-US" dirty="0"/>
              <a:t>Starting at </a:t>
            </a:r>
            <a:r>
              <a:rPr lang="en-US" b="1" dirty="0"/>
              <a:t>Proficient</a:t>
            </a:r>
            <a:r>
              <a:rPr lang="en-US" dirty="0"/>
              <a:t> and moving towards </a:t>
            </a:r>
            <a:r>
              <a:rPr lang="en-US" b="1" dirty="0"/>
              <a:t>Distinguished</a:t>
            </a:r>
            <a:r>
              <a:rPr lang="en-US" dirty="0"/>
              <a:t>, highlight the changes in the descriptors. </a:t>
            </a:r>
          </a:p>
          <a:p>
            <a:pPr marL="685800" lvl="1" indent="-228600">
              <a:lnSpc>
                <a:spcPct val="100000"/>
              </a:lnSpc>
            </a:pPr>
            <a:r>
              <a:rPr lang="en-US" dirty="0"/>
              <a:t>Go back to </a:t>
            </a:r>
            <a:r>
              <a:rPr lang="en-US" b="1" dirty="0"/>
              <a:t>Developing</a:t>
            </a:r>
            <a:r>
              <a:rPr lang="en-US" dirty="0"/>
              <a:t> and review the practices compared to the </a:t>
            </a:r>
            <a:r>
              <a:rPr lang="en-US" b="1" dirty="0"/>
              <a:t>Proficient</a:t>
            </a:r>
            <a:r>
              <a:rPr lang="en-US" dirty="0"/>
              <a:t> level of performance. </a:t>
            </a:r>
          </a:p>
          <a:p>
            <a:pPr marL="457200" lvl="1" indent="0">
              <a:buNone/>
            </a:pPr>
            <a:endParaRPr lang="en-US" dirty="0"/>
          </a:p>
          <a:p>
            <a:pPr marL="0" lvl="0" indent="0">
              <a:buNone/>
            </a:pPr>
            <a:r>
              <a:rPr lang="en-US" dirty="0"/>
              <a:t>Be prepared to share in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6"/>
                  </a:ext>
                </a:extLst>
              </a:rPr>
              <a:t>small groups.</a:t>
            </a: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8"/>
          <p:cNvSpPr txBox="1">
            <a:spLocks noGrp="1"/>
          </p:cNvSpPr>
          <p:nvPr>
            <p:ph type="title"/>
          </p:nvPr>
        </p:nvSpPr>
        <p:spPr>
          <a:xfrm>
            <a:off x="628650" y="365126"/>
            <a:ext cx="7886700" cy="1325563"/>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Small groups </a:t>
            </a:r>
            <a:endParaRPr dirty="0"/>
          </a:p>
        </p:txBody>
      </p:sp>
      <p:sp>
        <p:nvSpPr>
          <p:cNvPr id="459" name="Google Shape;459;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lnSpcReduction="10000"/>
          </a:bodyPr>
          <a:lstStyle/>
          <a:p>
            <a:pPr marL="228600" lvl="0" indent="-215265" algn="l" rtl="0">
              <a:lnSpc>
                <a:spcPct val="90000"/>
              </a:lnSpc>
              <a:spcBef>
                <a:spcPts val="0"/>
              </a:spcBef>
              <a:spcAft>
                <a:spcPts val="0"/>
              </a:spcAft>
              <a:buClr>
                <a:schemeClr val="dk1"/>
              </a:buClr>
              <a:buSzPct val="10000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Remember your group number.</a:t>
            </a:r>
            <a:endParaRPr dirty="0"/>
          </a:p>
          <a:p>
            <a:pPr marL="228600" lvl="0" indent="-215265" algn="l" rtl="0">
              <a:lnSpc>
                <a:spcPct val="90000"/>
              </a:lnSpc>
              <a:spcBef>
                <a:spcPts val="1000"/>
              </a:spcBef>
              <a:spcAft>
                <a:spcPts val="0"/>
              </a:spcAft>
              <a:buClr>
                <a:schemeClr val="dk1"/>
              </a:buClr>
              <a:buSzPct val="100000"/>
              <a:buChar char="•"/>
            </a:pPr>
            <a:r>
              <a:rPr lang="en-US" dirty="0"/>
              <a:t>Identify a facilitator. </a:t>
            </a:r>
            <a:endParaRPr dirty="0"/>
          </a:p>
          <a:p>
            <a:pPr marL="228600" lvl="0" indent="-215265" algn="l" rtl="0">
              <a:lnSpc>
                <a:spcPct val="90000"/>
              </a:lnSpc>
              <a:spcBef>
                <a:spcPts val="1000"/>
              </a:spcBef>
              <a:spcAft>
                <a:spcPts val="0"/>
              </a:spcAft>
              <a:buClr>
                <a:schemeClr val="dk1"/>
              </a:buClr>
              <a:buSzPct val="100000"/>
              <a:buChar char="•"/>
            </a:pPr>
            <a:r>
              <a:rPr lang="en-US" dirty="0"/>
              <a:t>Review the four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indicators</a:t>
            </a:r>
            <a:r>
              <a:rPr lang="en-US" dirty="0"/>
              <a:t>: 1.2 – 1.5.</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15265" algn="l" rtl="0">
              <a:lnSpc>
                <a:spcPct val="90000"/>
              </a:lnSpc>
              <a:spcBef>
                <a:spcPts val="1000"/>
              </a:spcBef>
              <a:spcAft>
                <a:spcPts val="0"/>
              </a:spcAft>
              <a:buClr>
                <a:schemeClr val="dk1"/>
              </a:buClr>
              <a:buSzPct val="100000"/>
              <a:buChar char="•"/>
            </a:pPr>
            <a:r>
              <a:rPr lang="en-US" dirty="0"/>
              <a:t>What did you highlight? Why? </a:t>
            </a:r>
            <a:endParaRPr dirty="0"/>
          </a:p>
          <a:p>
            <a:pPr marL="228600" lvl="0" indent="-215265" algn="l" rtl="0">
              <a:lnSpc>
                <a:spcPct val="100000"/>
              </a:lnSpc>
              <a:spcBef>
                <a:spcPts val="1000"/>
              </a:spcBef>
              <a:spcAft>
                <a:spcPts val="0"/>
              </a:spcAft>
              <a:buClr>
                <a:schemeClr val="dk1"/>
              </a:buClr>
              <a:buSzPct val="100000"/>
              <a:buChar char="•"/>
            </a:pPr>
            <a:r>
              <a:rPr lang="en-US" dirty="0"/>
              <a:t>How do the descriptors/principal actions change and develop across performance levels from Developing to Distinguished? </a:t>
            </a: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p:txBody>
      </p:sp>
      <p:sp>
        <p:nvSpPr>
          <p:cNvPr id="460" name="Google Shape;460;p28">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8"/>
          <p:cNvSpPr txBox="1">
            <a:spLocks noGrp="1"/>
          </p:cNvSpPr>
          <p:nvPr>
            <p:ph type="title"/>
          </p:nvPr>
        </p:nvSpPr>
        <p:spPr>
          <a:xfrm>
            <a:off x="628650" y="365126"/>
            <a:ext cx="7886700" cy="1325563"/>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Principal Handbook</a:t>
            </a:r>
            <a:endParaRPr/>
          </a:p>
        </p:txBody>
      </p:sp>
      <p:sp>
        <p:nvSpPr>
          <p:cNvPr id="333" name="Google Shape;333;p1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u="sng"/>
              <a:t>Purpose:</a:t>
            </a:r>
            <a:r>
              <a:rPr lang="en-US"/>
              <a:t> To assist in </a:t>
            </a:r>
            <a:r>
              <a:rPr lang="en-US" b="1"/>
              <a:t>clarifying and unpacking the rubric</a:t>
            </a:r>
            <a:r>
              <a:rPr lang="en-US"/>
              <a:t>, including how the indicators and descriptors are represented through </a:t>
            </a:r>
            <a:r>
              <a:rPr lang="en-US" b="1"/>
              <a:t>essential leadership actions</a:t>
            </a:r>
            <a:r>
              <a:rPr lang="en-US"/>
              <a:t>. </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These clarifications </a:t>
            </a:r>
            <a:r>
              <a:rPr lang="en-US" b="1"/>
              <a:t>allow for deeper dialogue between the principal and principal supervisor.</a:t>
            </a:r>
            <a:endParaRPr/>
          </a:p>
          <a:p>
            <a:pPr marL="228600" lvl="0" indent="-50800" algn="l" rtl="0">
              <a:lnSpc>
                <a:spcPct val="90000"/>
              </a:lnSpc>
              <a:spcBef>
                <a:spcPts val="1000"/>
              </a:spcBef>
              <a:spcAft>
                <a:spcPts val="0"/>
              </a:spcAft>
              <a:buClr>
                <a:schemeClr val="dk1"/>
              </a:buClr>
              <a:buSzPts val="2800"/>
              <a:buNone/>
            </a:pPr>
            <a:endParaRPr/>
          </a:p>
        </p:txBody>
      </p:sp>
      <p:sp>
        <p:nvSpPr>
          <p:cNvPr id="334" name="Google Shape;334;p18">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18</a:t>
            </a:fld>
            <a:endParaRPr>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9"/>
          <p:cNvSpPr txBox="1">
            <a:spLocks noGrp="1"/>
          </p:cNvSpPr>
          <p:nvPr>
            <p:ph type="title"/>
          </p:nvPr>
        </p:nvSpPr>
        <p:spPr>
          <a:xfrm>
            <a:off x="628650" y="365127"/>
            <a:ext cx="7886700" cy="917573"/>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Principal Handbook </a:t>
            </a:r>
            <a:r>
              <a:rPr lang="en-US" dirty="0">
                <a:solidFill>
                  <a:srgbClr val="ED7D31"/>
                </a:solidFill>
              </a:rPr>
              <a:t>- 2</a:t>
            </a:r>
            <a:endParaRPr dirty="0">
              <a:solidFill>
                <a:srgbClr val="ED7D31"/>
              </a:solidFill>
            </a:endParaRPr>
          </a:p>
        </p:txBody>
      </p:sp>
      <p:pic>
        <p:nvPicPr>
          <p:cNvPr id="341" name="Google Shape;341;p19" descr="Screen Capture of Domain 1 - Strong School Leadership and Planning Essential Actions Checklists"/>
          <p:cNvPicPr preferRelativeResize="0"/>
          <p:nvPr/>
        </p:nvPicPr>
        <p:blipFill rotWithShape="1">
          <a:blip r:embed="rId3">
            <a:alphaModFix/>
          </a:blip>
          <a:srcRect/>
          <a:stretch/>
        </p:blipFill>
        <p:spPr>
          <a:xfrm>
            <a:off x="990600" y="1438759"/>
            <a:ext cx="7162800" cy="4499040"/>
          </a:xfrm>
          <a:prstGeom prst="rect">
            <a:avLst/>
          </a:prstGeom>
          <a:noFill/>
          <a:ln>
            <a:noFill/>
          </a:ln>
          <a:effectLst>
            <a:outerShdw blurRad="292100" dist="139700" dir="2700000" algn="tl" rotWithShape="0">
              <a:srgbClr val="333333">
                <a:alpha val="64705"/>
              </a:srgbClr>
            </a:outerShdw>
          </a:effectLst>
        </p:spPr>
      </p:pic>
      <p:sp>
        <p:nvSpPr>
          <p:cNvPr id="342" name="Google Shape;342;p19">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19</a:t>
            </a:fld>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pic>
        <p:nvPicPr>
          <p:cNvPr id="82" name="Google Shape;82;p2">
            <a:extLst>
              <a:ext uri="{C183D7F6-B498-43B3-948B-1728B52AA6E4}">
                <adec:decorative xmlns:adec="http://schemas.microsoft.com/office/drawing/2017/decorative" xmlns="" val="1"/>
              </a:ext>
            </a:extLst>
          </p:cNvPr>
          <p:cNvPicPr preferRelativeResize="0"/>
          <p:nvPr/>
        </p:nvPicPr>
        <p:blipFill rotWithShape="1">
          <a:blip r:embed="rId3">
            <a:alphaModFix/>
          </a:blip>
          <a:srcRect/>
          <a:stretch/>
        </p:blipFill>
        <p:spPr>
          <a:xfrm>
            <a:off x="776752" y="2075379"/>
            <a:ext cx="2611220" cy="3391120"/>
          </a:xfrm>
          <a:prstGeom prst="rect">
            <a:avLst/>
          </a:prstGeom>
          <a:noFill/>
          <a:ln>
            <a:noFill/>
          </a:ln>
          <a:effectLst>
            <a:outerShdw blurRad="292100" dist="139700" dir="2700000" algn="tl" rotWithShape="0">
              <a:srgbClr val="333333">
                <a:alpha val="64705"/>
              </a:srgbClr>
            </a:outerShdw>
          </a:effectLst>
        </p:spPr>
      </p:pic>
      <p:sp>
        <p:nvSpPr>
          <p:cNvPr id="83" name="Google Shape;83;p2"/>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500"/>
              <a:buFont typeface="Arial"/>
              <a:buNone/>
            </a:pPr>
            <a:r>
              <a:rPr lang="en-US" sz="3500" dirty="0">
                <a:solidFill>
                  <a:srgbClr val="FFFFFF"/>
                </a:solidFill>
              </a:rPr>
              <a:t>Purpose &amp; Outcomes</a:t>
            </a:r>
            <a:endParaRPr dirty="0"/>
          </a:p>
        </p:txBody>
      </p:sp>
      <p:sp>
        <p:nvSpPr>
          <p:cNvPr id="84" name="Google Shape;84;p2"/>
          <p:cNvSpPr>
            <a:spLocks noGrp="1"/>
          </p:cNvSpPr>
          <p:nvPr>
            <p:ph type="body" idx="1"/>
          </p:nvPr>
        </p:nvSpPr>
        <p:spPr>
          <a:xfrm>
            <a:off x="3616503" y="1825625"/>
            <a:ext cx="5239821" cy="4144308"/>
          </a:xfrm>
          <a:prstGeom prst="foldedCorner">
            <a:avLst>
              <a:gd name="adj" fmla="val 16667"/>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1800"/>
              <a:buNone/>
            </a:pPr>
            <a:r>
              <a:rPr lang="en-US" sz="1800" b="1"/>
              <a:t>Purpose</a:t>
            </a:r>
            <a:r>
              <a:rPr lang="en-US" sz="1800"/>
              <a:t>: To clarify the expectations and process for T-PESS.</a:t>
            </a:r>
            <a:endParaRPr/>
          </a:p>
          <a:p>
            <a:pPr marL="0" lvl="0" indent="0" algn="l" rtl="0">
              <a:lnSpc>
                <a:spcPct val="90000"/>
              </a:lnSpc>
              <a:spcBef>
                <a:spcPts val="600"/>
              </a:spcBef>
              <a:spcAft>
                <a:spcPts val="0"/>
              </a:spcAft>
              <a:buClr>
                <a:schemeClr val="dk1"/>
              </a:buClr>
              <a:buSzPts val="1800"/>
              <a:buNone/>
            </a:pPr>
            <a:endParaRPr sz="1800"/>
          </a:p>
          <a:p>
            <a:pPr marL="0" lvl="0" indent="0" algn="l" rtl="0">
              <a:lnSpc>
                <a:spcPct val="90000"/>
              </a:lnSpc>
              <a:spcBef>
                <a:spcPts val="600"/>
              </a:spcBef>
              <a:spcAft>
                <a:spcPts val="0"/>
              </a:spcAft>
              <a:buClr>
                <a:schemeClr val="dk1"/>
              </a:buClr>
              <a:buSzPts val="1800"/>
              <a:buNone/>
            </a:pPr>
            <a:r>
              <a:rPr lang="en-US" sz="1800"/>
              <a:t>Principals will understand:</a:t>
            </a:r>
            <a:endParaRPr/>
          </a:p>
          <a:p>
            <a:pPr marL="796925" lvl="1" indent="-339725" algn="l" rtl="0">
              <a:lnSpc>
                <a:spcPct val="90000"/>
              </a:lnSpc>
              <a:spcBef>
                <a:spcPts val="600"/>
              </a:spcBef>
              <a:spcAft>
                <a:spcPts val="0"/>
              </a:spcAft>
              <a:buClr>
                <a:schemeClr val="dk1"/>
              </a:buClr>
              <a:buSzPts val="1800"/>
              <a:buFont typeface="Calibri"/>
              <a:buAutoNum type="arabicPeriod"/>
            </a:pPr>
            <a:r>
              <a:rPr lang="en-US" sz="1800"/>
              <a:t>The T-PESS evaluation system </a:t>
            </a:r>
            <a:endParaRPr/>
          </a:p>
          <a:p>
            <a:pPr marL="796925" lvl="1" indent="-339725" algn="l" rtl="0">
              <a:lnSpc>
                <a:spcPct val="90000"/>
              </a:lnSpc>
              <a:spcBef>
                <a:spcPts val="600"/>
              </a:spcBef>
              <a:spcAft>
                <a:spcPts val="0"/>
              </a:spcAft>
              <a:buClr>
                <a:schemeClr val="dk1"/>
              </a:buClr>
              <a:buSzPts val="1800"/>
              <a:buFont typeface="Calibri"/>
              <a:buAutoNum type="arabicPeriod"/>
            </a:pPr>
            <a:r>
              <a:rPr lang="en-US" sz="1800"/>
              <a:t>Expectations for Principals</a:t>
            </a:r>
            <a:endParaRPr/>
          </a:p>
          <a:p>
            <a:pPr marL="796925" lvl="1" indent="-339725" algn="l" rtl="0">
              <a:lnSpc>
                <a:spcPct val="90000"/>
              </a:lnSpc>
              <a:spcBef>
                <a:spcPts val="600"/>
              </a:spcBef>
              <a:spcAft>
                <a:spcPts val="0"/>
              </a:spcAft>
              <a:buClr>
                <a:schemeClr val="dk1"/>
              </a:buClr>
              <a:buSzPts val="1800"/>
              <a:buFont typeface="Calibri"/>
              <a:buAutoNum type="arabicPeriod"/>
            </a:pPr>
            <a:r>
              <a:rPr lang="en-US" sz="1800"/>
              <a:t>How performance will be measured on the rubric</a:t>
            </a:r>
            <a:endParaRPr/>
          </a:p>
          <a:p>
            <a:pPr marL="796925" lvl="1" indent="-339725" algn="l" rtl="0">
              <a:lnSpc>
                <a:spcPct val="90000"/>
              </a:lnSpc>
              <a:spcBef>
                <a:spcPts val="600"/>
              </a:spcBef>
              <a:spcAft>
                <a:spcPts val="0"/>
              </a:spcAft>
              <a:buClr>
                <a:schemeClr val="dk1"/>
              </a:buClr>
              <a:buSzPts val="1800"/>
              <a:buFont typeface="Calibri"/>
              <a:buAutoNum type="arabicPeriod"/>
            </a:pPr>
            <a:r>
              <a:rPr lang="en-US" sz="1800"/>
              <a:t>How to use the associated materials (forms, etc.) with assistant principals.</a:t>
            </a:r>
            <a:endParaRPr/>
          </a:p>
          <a:p>
            <a:pPr marL="796925" lvl="1" indent="-339725" algn="l" rtl="0">
              <a:lnSpc>
                <a:spcPct val="90000"/>
              </a:lnSpc>
              <a:spcBef>
                <a:spcPts val="600"/>
              </a:spcBef>
              <a:spcAft>
                <a:spcPts val="0"/>
              </a:spcAft>
              <a:buClr>
                <a:schemeClr val="dk1"/>
              </a:buClr>
              <a:buSzPts val="1800"/>
              <a:buFont typeface="Calibri"/>
              <a:buAutoNum type="arabicPeriod"/>
            </a:pPr>
            <a:r>
              <a:rPr lang="en-US" sz="1800"/>
              <a:t>The T-PESS process: BOY, MOY &amp; EOY </a:t>
            </a:r>
            <a:endParaRPr/>
          </a:p>
          <a:p>
            <a:pPr marL="796925" lvl="1" indent="-339725" algn="l" rtl="0">
              <a:lnSpc>
                <a:spcPct val="90000"/>
              </a:lnSpc>
              <a:spcBef>
                <a:spcPts val="600"/>
              </a:spcBef>
              <a:spcAft>
                <a:spcPts val="0"/>
              </a:spcAft>
              <a:buClr>
                <a:schemeClr val="dk1"/>
              </a:buClr>
              <a:buSzPts val="1800"/>
              <a:buFont typeface="Calibri"/>
              <a:buAutoNum type="arabicPeriod"/>
            </a:pPr>
            <a:r>
              <a:rPr lang="en-US" sz="1800"/>
              <a:t>Recognition this is an on-going process designed to promote professional growth</a:t>
            </a:r>
            <a:endParaRPr/>
          </a:p>
        </p:txBody>
      </p:sp>
      <p:sp>
        <p:nvSpPr>
          <p:cNvPr id="85" name="Google Shape;85;p2">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2</a:t>
            </a:fld>
            <a:endParaRPr>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0"/>
          <p:cNvSpPr txBox="1">
            <a:spLocks noGrp="1"/>
          </p:cNvSpPr>
          <p:nvPr>
            <p:ph type="title"/>
          </p:nvPr>
        </p:nvSpPr>
        <p:spPr>
          <a:xfrm>
            <a:off x="628650" y="365126"/>
            <a:ext cx="7886700" cy="81712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Principal Handbook </a:t>
            </a:r>
            <a:r>
              <a:rPr lang="en-US" dirty="0">
                <a:solidFill>
                  <a:srgbClr val="ED7D31"/>
                </a:solidFill>
              </a:rPr>
              <a:t>- 3</a:t>
            </a:r>
            <a:endParaRPr dirty="0">
              <a:solidFill>
                <a:srgbClr val="ED7D31"/>
              </a:solidFill>
            </a:endParaRPr>
          </a:p>
        </p:txBody>
      </p:sp>
      <p:sp>
        <p:nvSpPr>
          <p:cNvPr id="349" name="Google Shape;349;p20"/>
          <p:cNvSpPr txBox="1">
            <a:spLocks noGrp="1"/>
          </p:cNvSpPr>
          <p:nvPr>
            <p:ph type="body" idx="1"/>
          </p:nvPr>
        </p:nvSpPr>
        <p:spPr>
          <a:xfrm>
            <a:off x="628650" y="1431636"/>
            <a:ext cx="7998114" cy="50610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Individually read through pages 6 and 7 of the T-PESS Principal Handbook. </a:t>
            </a:r>
            <a:endParaRPr dirty="0"/>
          </a:p>
          <a:p>
            <a:pPr marL="228600" lvl="0" indent="-228600" algn="l" rtl="0">
              <a:lnSpc>
                <a:spcPct val="90000"/>
              </a:lnSpc>
              <a:spcBef>
                <a:spcPts val="1000"/>
              </a:spcBef>
              <a:spcAft>
                <a:spcPts val="0"/>
              </a:spcAft>
              <a:buClr>
                <a:schemeClr val="dk1"/>
              </a:buClr>
              <a:buSzPts val="2800"/>
              <a:buChar char="•"/>
            </a:pPr>
            <a:r>
              <a:rPr lang="en-US" dirty="0"/>
              <a:t>Compare the Essential Actions to the Indicators and Descriptors of the Rubric in this domain.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How does the Handbook further clarify the rubric? </a:t>
            </a:r>
            <a:endParaRPr dirty="0"/>
          </a:p>
          <a:p>
            <a:pPr marL="457200" lvl="1" indent="0" algn="l" rtl="0">
              <a:lnSpc>
                <a:spcPct val="90000"/>
              </a:lnSpc>
              <a:spcBef>
                <a:spcPts val="500"/>
              </a:spcBef>
              <a:spcAft>
                <a:spcPts val="0"/>
              </a:spcAft>
              <a:buClr>
                <a:schemeClr val="dk1"/>
              </a:buClr>
              <a:buSzPts val="2400"/>
              <a:buNone/>
            </a:pPr>
            <a:endParaRPr dirty="0"/>
          </a:p>
          <a:p>
            <a:pPr marL="457200" lvl="1" indent="0" algn="l" rtl="0">
              <a:lnSpc>
                <a:spcPct val="90000"/>
              </a:lnSpc>
              <a:spcBef>
                <a:spcPts val="500"/>
              </a:spcBef>
              <a:spcAft>
                <a:spcPts val="0"/>
              </a:spcAft>
              <a:buClr>
                <a:schemeClr val="dk1"/>
              </a:buClr>
              <a:buSzPts val="2400"/>
              <a:buNone/>
            </a:pPr>
            <a:endParaRPr dirty="0"/>
          </a:p>
          <a:p>
            <a:pPr marL="228600" lvl="0" indent="-228600"/>
            <a:r>
              <a:rPr lang="en-US" dirty="0"/>
              <a:t>Be prepared to share in small</a:t>
            </a:r>
            <a:r>
              <a:rPr lang="en-US"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 </a:t>
            </a:r>
            <a:r>
              <a:rPr lang="en-US" dirty="0"/>
              <a:t>groups. </a:t>
            </a:r>
            <a:endParaRPr dirty="0"/>
          </a:p>
        </p:txBody>
      </p:sp>
      <p:sp>
        <p:nvSpPr>
          <p:cNvPr id="350" name="Google Shape;350;p20">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20</a:t>
            </a:fld>
            <a:endParaRPr>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1"/>
          <p:cNvSpPr txBox="1">
            <a:spLocks noGrp="1"/>
          </p:cNvSpPr>
          <p:nvPr>
            <p:ph type="title"/>
          </p:nvPr>
        </p:nvSpPr>
        <p:spPr>
          <a:xfrm>
            <a:off x="628650" y="365126"/>
            <a:ext cx="7886700" cy="81712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Sources of Evidence</a:t>
            </a:r>
            <a:endParaRPr/>
          </a:p>
        </p:txBody>
      </p:sp>
      <p:sp>
        <p:nvSpPr>
          <p:cNvPr id="357" name="Google Shape;357;p21"/>
          <p:cNvSpPr txBox="1">
            <a:spLocks noGrp="1"/>
          </p:cNvSpPr>
          <p:nvPr>
            <p:ph type="body" idx="1"/>
          </p:nvPr>
        </p:nvSpPr>
        <p:spPr>
          <a:xfrm>
            <a:off x="628650" y="1431636"/>
            <a:ext cx="7998114" cy="5061072"/>
          </a:xfrm>
          <a:prstGeom prst="rect">
            <a:avLst/>
          </a:prstGeom>
          <a:noFill/>
          <a:ln>
            <a:noFill/>
          </a:ln>
        </p:spPr>
        <p:txBody>
          <a:bodyPr spcFirstLastPara="1" wrap="square" lIns="91425" tIns="45700" rIns="91425" bIns="45700" anchor="t" anchorCtr="0">
            <a:normAutofit/>
          </a:bodyPr>
          <a:lstStyle/>
          <a:p>
            <a:pPr marL="0" lvl="0" indent="0">
              <a:spcBef>
                <a:spcPts val="0"/>
              </a:spcBef>
              <a:buNone/>
            </a:pPr>
            <a:r>
              <a:rPr lang="en-US" dirty="0"/>
              <a:t>T-PESS Rubric - page 6 </a:t>
            </a:r>
          </a:p>
          <a:p>
            <a:pPr marL="0" lvl="0" indent="0">
              <a:spcBef>
                <a:spcPts val="0"/>
              </a:spcBef>
              <a:buNone/>
            </a:pPr>
            <a:endParaRPr lang="en-US" dirty="0"/>
          </a:p>
          <a:p>
            <a:pPr indent="-457200">
              <a:spcBef>
                <a:spcPts val="0"/>
              </a:spcBef>
            </a:pPr>
            <a:r>
              <a:rPr lang="en-US" dirty="0"/>
              <a:t>Review the </a:t>
            </a:r>
            <a:r>
              <a:rPr lang="en-US" b="1" dirty="0"/>
              <a:t>Sources of Evidence</a:t>
            </a:r>
            <a:r>
              <a:rPr lang="en-US" dirty="0"/>
              <a:t>. </a:t>
            </a:r>
          </a:p>
          <a:p>
            <a:pPr indent="-457200"/>
            <a:r>
              <a:rPr lang="en-US" dirty="0"/>
              <a:t>How do these sources support the domain of </a:t>
            </a:r>
            <a:r>
              <a:rPr lang="en-US" b="1" i="1" dirty="0"/>
              <a:t>School Leadership and </a:t>
            </a:r>
            <a:r>
              <a:rPr lang="en-US" b="1" i="1"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Planning</a:t>
            </a:r>
            <a:r>
              <a:rPr lang="en-US" dirty="0"/>
              <a:t>? </a:t>
            </a:r>
          </a:p>
        </p:txBody>
      </p:sp>
      <p:sp>
        <p:nvSpPr>
          <p:cNvPr id="358" name="Google Shape;358;p21">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21</a:t>
            </a:fld>
            <a:endParaRPr>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2"/>
          <p:cNvSpPr txBox="1">
            <a:spLocks noGrp="1"/>
          </p:cNvSpPr>
          <p:nvPr>
            <p:ph type="title"/>
          </p:nvPr>
        </p:nvSpPr>
        <p:spPr>
          <a:xfrm>
            <a:off x="628650" y="225592"/>
            <a:ext cx="7886700" cy="1066510"/>
          </a:xfrm>
          <a:prstGeom prst="rect">
            <a:avLst/>
          </a:prstGeom>
          <a:solidFill>
            <a:schemeClr val="accen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US" sz="3200"/>
              <a:t>Domain 2 – Effective, Well-Supported Teachers  </a:t>
            </a:r>
            <a:endParaRPr/>
          </a:p>
        </p:txBody>
      </p:sp>
      <p:sp>
        <p:nvSpPr>
          <p:cNvPr id="365" name="Google Shape;365;p22"/>
          <p:cNvSpPr txBox="1">
            <a:spLocks noGrp="1"/>
          </p:cNvSpPr>
          <p:nvPr>
            <p:ph type="body" idx="1"/>
          </p:nvPr>
        </p:nvSpPr>
        <p:spPr>
          <a:xfrm>
            <a:off x="628650" y="1431636"/>
            <a:ext cx="7998114" cy="5061072"/>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r>
              <a:rPr lang="en-US" dirty="0"/>
              <a:t>Individually </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unpack the following:</a:t>
            </a:r>
            <a:r>
              <a:rPr lang="en-US" dirty="0"/>
              <a:t> </a:t>
            </a:r>
          </a:p>
          <a:p>
            <a:pPr marL="685800" lvl="1" indent="-228600">
              <a:spcBef>
                <a:spcPts val="0"/>
              </a:spcBef>
            </a:pPr>
            <a:r>
              <a:rPr lang="en-US" dirty="0"/>
              <a:t>Indicators 2.1 through 2.4</a:t>
            </a:r>
            <a:endParaRPr dirty="0"/>
          </a:p>
          <a:p>
            <a:pPr marL="685800" lvl="1" indent="-228600" algn="l" rtl="0">
              <a:lnSpc>
                <a:spcPct val="90000"/>
              </a:lnSpc>
              <a:spcBef>
                <a:spcPts val="500"/>
              </a:spcBef>
              <a:spcAft>
                <a:spcPts val="0"/>
              </a:spcAft>
              <a:buClr>
                <a:schemeClr val="dk1"/>
              </a:buClr>
              <a:buSzPts val="2400"/>
              <a:buChar char="•"/>
            </a:pPr>
            <a:r>
              <a:rPr lang="en-US" dirty="0"/>
              <a:t>Rubric pages 7-10</a:t>
            </a:r>
            <a:endParaRPr dirty="0"/>
          </a:p>
          <a:p>
            <a:pPr marL="685800" lvl="1" indent="-228600" algn="l" rtl="0">
              <a:lnSpc>
                <a:spcPct val="90000"/>
              </a:lnSpc>
              <a:spcBef>
                <a:spcPts val="500"/>
              </a:spcBef>
              <a:spcAft>
                <a:spcPts val="0"/>
              </a:spcAft>
              <a:buClr>
                <a:schemeClr val="dk1"/>
              </a:buClr>
              <a:buSzPts val="2400"/>
              <a:buChar char="•"/>
            </a:pPr>
            <a:r>
              <a:rPr lang="en-US" dirty="0"/>
              <a:t>6 minutes </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228600" algn="l" rtl="0">
              <a:lnSpc>
                <a:spcPct val="90000"/>
              </a:lnSpc>
              <a:spcBef>
                <a:spcPts val="500"/>
              </a:spcBef>
              <a:spcAft>
                <a:spcPts val="0"/>
              </a:spcAft>
              <a:buClr>
                <a:schemeClr val="dk1"/>
              </a:buClr>
              <a:buSzPts val="2400"/>
              <a:buChar char="•"/>
            </a:pPr>
            <a:r>
              <a:rPr lang="en-US" dirty="0"/>
              <a:t>Highlight the focus of the Indicator:</a:t>
            </a:r>
            <a:endParaRPr dirty="0"/>
          </a:p>
          <a:p>
            <a:pPr marL="685800" lvl="1" indent="-228600" algn="l" rtl="0">
              <a:lnSpc>
                <a:spcPct val="90000"/>
              </a:lnSpc>
              <a:spcBef>
                <a:spcPts val="500"/>
              </a:spcBef>
              <a:spcAft>
                <a:spcPts val="0"/>
              </a:spcAft>
              <a:buClr>
                <a:schemeClr val="dk1"/>
              </a:buClr>
              <a:buSzPts val="2400"/>
              <a:buChar char="•"/>
            </a:pPr>
            <a:r>
              <a:rPr lang="en-US" dirty="0"/>
              <a:t>Starting at Developing and moving towards Distinguished, highlight the changes in principal actions. </a:t>
            </a:r>
            <a:endParaRPr dirty="0"/>
          </a:p>
          <a:p>
            <a:pPr marL="457200" lvl="1" indent="0" algn="l" rtl="0">
              <a:lnSpc>
                <a:spcPct val="90000"/>
              </a:lnSpc>
              <a:spcBef>
                <a:spcPts val="500"/>
              </a:spcBef>
              <a:spcAft>
                <a:spcPts val="0"/>
              </a:spcAft>
              <a:buClr>
                <a:schemeClr val="dk1"/>
              </a:buClr>
              <a:buSzPts val="2400"/>
              <a:buNone/>
            </a:pPr>
            <a:endParaRPr dirty="0"/>
          </a:p>
          <a:p>
            <a:pPr marL="228600" lvl="0" indent="-228600"/>
            <a:r>
              <a:rPr lang="en-US" dirty="0"/>
              <a:t>Be prepared to share in small groups.</a:t>
            </a:r>
            <a:endParaRPr dirty="0"/>
          </a:p>
        </p:txBody>
      </p:sp>
      <p:sp>
        <p:nvSpPr>
          <p:cNvPr id="366" name="Google Shape;366;p22">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22</a:t>
            </a:fld>
            <a:endParaRPr>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3"/>
          <p:cNvSpPr txBox="1">
            <a:spLocks noGrp="1"/>
          </p:cNvSpPr>
          <p:nvPr>
            <p:ph type="title"/>
          </p:nvPr>
        </p:nvSpPr>
        <p:spPr>
          <a:xfrm>
            <a:off x="628650" y="365126"/>
            <a:ext cx="7886700" cy="1325563"/>
          </a:xfrm>
          <a:prstGeom prst="rect">
            <a:avLst/>
          </a:prstGeom>
          <a:solidFill>
            <a:schemeClr val="accent1"/>
          </a:solidFill>
          <a:ln>
            <a:noFill/>
          </a:ln>
        </p:spPr>
        <p:txBody>
          <a:bodyPr spcFirstLastPara="1" wrap="square" lIns="91425" tIns="45700" rIns="91425" bIns="45700" anchor="ctr" anchorCtr="0">
            <a:normAutofit/>
          </a:bodyPr>
          <a:lstStyle/>
          <a:p>
            <a:pPr lvl="0"/>
            <a:r>
              <a:rPr lang="en-US"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Small Groups</a:t>
            </a:r>
            <a:endParaRPr dirty="0"/>
          </a:p>
        </p:txBody>
      </p:sp>
      <p:sp>
        <p:nvSpPr>
          <p:cNvPr id="373" name="Google Shape;373;p2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15265" algn="l" rtl="0">
              <a:lnSpc>
                <a:spcPct val="90000"/>
              </a:lnSpc>
              <a:spcBef>
                <a:spcPts val="1000"/>
              </a:spcBef>
              <a:spcAft>
                <a:spcPts val="0"/>
              </a:spcAft>
              <a:buClr>
                <a:schemeClr val="dk1"/>
              </a:buClr>
              <a:buSzPct val="100000"/>
              <a:buChar char="•"/>
            </a:pPr>
            <a:r>
              <a:rPr lang="en-US" dirty="0"/>
              <a:t>Identify a new facilitator. </a:t>
            </a:r>
            <a:endParaRPr dirty="0"/>
          </a:p>
          <a:p>
            <a:pPr marL="228600" lvl="0" indent="-215265" algn="l" rtl="0">
              <a:lnSpc>
                <a:spcPct val="90000"/>
              </a:lnSpc>
              <a:spcBef>
                <a:spcPts val="1000"/>
              </a:spcBef>
              <a:spcAft>
                <a:spcPts val="0"/>
              </a:spcAft>
              <a:buClr>
                <a:schemeClr val="dk1"/>
              </a:buClr>
              <a:buSzPct val="100000"/>
              <a:buChar char="•"/>
            </a:pPr>
            <a:r>
              <a:rPr lang="en-US" dirty="0"/>
              <a:t>Review the four indicators</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 </a:t>
            </a:r>
            <a:r>
              <a:rPr lang="en-US" dirty="0"/>
              <a:t> 2.1 – 2.4.</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15265" algn="l" rtl="0">
              <a:lnSpc>
                <a:spcPct val="90000"/>
              </a:lnSpc>
              <a:spcBef>
                <a:spcPts val="1000"/>
              </a:spcBef>
              <a:spcAft>
                <a:spcPts val="0"/>
              </a:spcAft>
              <a:buClr>
                <a:schemeClr val="dk1"/>
              </a:buClr>
              <a:buSzPct val="100000"/>
              <a:buChar char="•"/>
            </a:pPr>
            <a:r>
              <a:rPr lang="en-US" dirty="0"/>
              <a:t>What did you highlight? Why? </a:t>
            </a:r>
            <a:endParaRPr dirty="0"/>
          </a:p>
          <a:p>
            <a:pPr marL="228600" lvl="0" indent="-215265" algn="l" rtl="0">
              <a:lnSpc>
                <a:spcPct val="90000"/>
              </a:lnSpc>
              <a:spcBef>
                <a:spcPts val="1000"/>
              </a:spcBef>
              <a:spcAft>
                <a:spcPts val="0"/>
              </a:spcAft>
              <a:buClr>
                <a:schemeClr val="dk1"/>
              </a:buClr>
              <a:buSzPct val="100000"/>
              <a:buChar char="•"/>
            </a:pPr>
            <a:r>
              <a:rPr lang="en-US" dirty="0"/>
              <a:t>How do the principal actions change and develop across performance levels from Developing to Distinguished? </a:t>
            </a: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p:txBody>
      </p:sp>
      <p:sp>
        <p:nvSpPr>
          <p:cNvPr id="374" name="Google Shape;374;p23">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23</a:t>
            </a:fld>
            <a:endParaRPr>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4"/>
          <p:cNvSpPr txBox="1">
            <a:spLocks noGrp="1"/>
          </p:cNvSpPr>
          <p:nvPr>
            <p:ph type="title"/>
          </p:nvPr>
        </p:nvSpPr>
        <p:spPr>
          <a:xfrm>
            <a:off x="628650" y="365127"/>
            <a:ext cx="7886700" cy="917573"/>
          </a:xfrm>
          <a:prstGeom prst="rect">
            <a:avLst/>
          </a:prstGeom>
          <a:solidFill>
            <a:schemeClr val="accen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Principal Handbook </a:t>
            </a:r>
            <a:r>
              <a:rPr lang="en-US" dirty="0">
                <a:solidFill>
                  <a:srgbClr val="5B9BD5"/>
                </a:solidFill>
              </a:rPr>
              <a:t>- 4</a:t>
            </a:r>
            <a:endParaRPr dirty="0">
              <a:solidFill>
                <a:srgbClr val="5B9BD5"/>
              </a:solidFill>
            </a:endParaRPr>
          </a:p>
        </p:txBody>
      </p:sp>
      <p:pic>
        <p:nvPicPr>
          <p:cNvPr id="381" name="Google Shape;381;p24" descr="Screen Capture of Domain 2 - Effective, Well-Supportive Teachers Essential Actions Checklists"/>
          <p:cNvPicPr preferRelativeResize="0"/>
          <p:nvPr/>
        </p:nvPicPr>
        <p:blipFill rotWithShape="1">
          <a:blip r:embed="rId3">
            <a:alphaModFix/>
          </a:blip>
          <a:srcRect/>
          <a:stretch/>
        </p:blipFill>
        <p:spPr>
          <a:xfrm>
            <a:off x="1375881" y="1362743"/>
            <a:ext cx="6019800" cy="4746381"/>
          </a:xfrm>
          <a:prstGeom prst="rect">
            <a:avLst/>
          </a:prstGeom>
          <a:noFill/>
          <a:ln w="9525" cap="flat" cmpd="sng">
            <a:solidFill>
              <a:srgbClr val="000000"/>
            </a:solidFill>
            <a:prstDash val="solid"/>
            <a:round/>
            <a:headEnd type="none" w="sm" len="sm"/>
            <a:tailEnd type="none" w="sm" len="sm"/>
          </a:ln>
          <a:effectLst>
            <a:outerShdw blurRad="292100" dist="139700" dir="2700000" algn="tl" rotWithShape="0">
              <a:srgbClr val="333333">
                <a:alpha val="64705"/>
              </a:srgbClr>
            </a:outerShdw>
          </a:effectLst>
        </p:spPr>
      </p:pic>
      <p:sp>
        <p:nvSpPr>
          <p:cNvPr id="382" name="Google Shape;382;p24">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24</a:t>
            </a:fld>
            <a:endParaRPr>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5"/>
          <p:cNvSpPr txBox="1">
            <a:spLocks noGrp="1"/>
          </p:cNvSpPr>
          <p:nvPr>
            <p:ph type="title"/>
          </p:nvPr>
        </p:nvSpPr>
        <p:spPr>
          <a:xfrm>
            <a:off x="628650" y="365126"/>
            <a:ext cx="7886700" cy="817129"/>
          </a:xfrm>
          <a:prstGeom prst="rect">
            <a:avLst/>
          </a:prstGeom>
          <a:solidFill>
            <a:schemeClr val="accen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Principal Handbook </a:t>
            </a:r>
            <a:r>
              <a:rPr lang="en-US" dirty="0">
                <a:solidFill>
                  <a:srgbClr val="5B9BD5"/>
                </a:solidFill>
              </a:rPr>
              <a:t>- 5</a:t>
            </a:r>
            <a:endParaRPr dirty="0">
              <a:solidFill>
                <a:srgbClr val="5B9BD5"/>
              </a:solidFill>
            </a:endParaRPr>
          </a:p>
        </p:txBody>
      </p:sp>
      <p:sp>
        <p:nvSpPr>
          <p:cNvPr id="389" name="Google Shape;389;p25"/>
          <p:cNvSpPr txBox="1">
            <a:spLocks noGrp="1"/>
          </p:cNvSpPr>
          <p:nvPr>
            <p:ph type="body" idx="1"/>
          </p:nvPr>
        </p:nvSpPr>
        <p:spPr>
          <a:xfrm>
            <a:off x="628650" y="1431636"/>
            <a:ext cx="7998114" cy="50610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Individually read through pages 8 and 9 of the T-PESS Principal Handbook. </a:t>
            </a:r>
            <a:endParaRPr dirty="0"/>
          </a:p>
          <a:p>
            <a:pPr marL="228600" lvl="0" indent="-228600" algn="l" rtl="0">
              <a:lnSpc>
                <a:spcPct val="90000"/>
              </a:lnSpc>
              <a:spcBef>
                <a:spcPts val="1000"/>
              </a:spcBef>
              <a:spcAft>
                <a:spcPts val="0"/>
              </a:spcAft>
              <a:buClr>
                <a:schemeClr val="dk1"/>
              </a:buClr>
              <a:buSzPts val="2800"/>
              <a:buChar char="•"/>
            </a:pPr>
            <a:r>
              <a:rPr lang="en-US" dirty="0"/>
              <a:t>Compare the Essential Actions to the Indicators and Descriptors of the Rubric.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How does the Handbook further clarify the rubric? </a:t>
            </a:r>
            <a:endParaRPr dirty="0"/>
          </a:p>
          <a:p>
            <a:pPr marL="457200" lvl="1" indent="0" algn="l" rtl="0">
              <a:lnSpc>
                <a:spcPct val="90000"/>
              </a:lnSpc>
              <a:spcBef>
                <a:spcPts val="500"/>
              </a:spcBef>
              <a:spcAft>
                <a:spcPts val="0"/>
              </a:spcAft>
              <a:buClr>
                <a:schemeClr val="dk1"/>
              </a:buClr>
              <a:buSzPts val="2400"/>
              <a:buNone/>
            </a:pPr>
            <a:endParaRPr dirty="0"/>
          </a:p>
          <a:p>
            <a:pPr marL="457200" lvl="1" indent="0" algn="l" rtl="0">
              <a:lnSpc>
                <a:spcPct val="90000"/>
              </a:lnSpc>
              <a:spcBef>
                <a:spcPts val="500"/>
              </a:spcBef>
              <a:spcAft>
                <a:spcPts val="0"/>
              </a:spcAft>
              <a:buClr>
                <a:schemeClr val="dk1"/>
              </a:buClr>
              <a:buSzPts val="2400"/>
              <a:buNone/>
            </a:pPr>
            <a:endParaRPr dirty="0"/>
          </a:p>
          <a:p>
            <a:pPr marL="228600" lvl="0" indent="-228600" algn="l" rtl="0">
              <a:lnSpc>
                <a:spcPct val="90000"/>
              </a:lnSpc>
              <a:spcBef>
                <a:spcPts val="1000"/>
              </a:spcBef>
              <a:spcAft>
                <a:spcPts val="0"/>
              </a:spcAft>
              <a:buClr>
                <a:schemeClr val="dk1"/>
              </a:buClr>
              <a:buSzPts val="2800"/>
              <a:buChar char="•"/>
            </a:pPr>
            <a:r>
              <a:rPr lang="en-US" dirty="0"/>
              <a:t>Be prepared to share in small groups. </a:t>
            </a:r>
            <a:endParaRPr dirty="0"/>
          </a:p>
        </p:txBody>
      </p:sp>
      <p:sp>
        <p:nvSpPr>
          <p:cNvPr id="390" name="Google Shape;390;p25">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25</a:t>
            </a:fld>
            <a:endParaRPr>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6"/>
          <p:cNvSpPr txBox="1">
            <a:spLocks noGrp="1"/>
          </p:cNvSpPr>
          <p:nvPr>
            <p:ph type="title"/>
          </p:nvPr>
        </p:nvSpPr>
        <p:spPr>
          <a:xfrm>
            <a:off x="628650" y="365126"/>
            <a:ext cx="7886700" cy="817129"/>
          </a:xfrm>
          <a:prstGeom prst="rect">
            <a:avLst/>
          </a:prstGeom>
          <a:solidFill>
            <a:schemeClr val="accen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Sources of Evidence </a:t>
            </a:r>
            <a:r>
              <a:rPr lang="en-US" dirty="0">
                <a:solidFill>
                  <a:srgbClr val="5B9BD5"/>
                </a:solidFill>
              </a:rPr>
              <a:t>- 2</a:t>
            </a:r>
            <a:endParaRPr dirty="0">
              <a:solidFill>
                <a:srgbClr val="5B9BD5"/>
              </a:solidFill>
            </a:endParaRPr>
          </a:p>
        </p:txBody>
      </p:sp>
      <p:sp>
        <p:nvSpPr>
          <p:cNvPr id="397" name="Google Shape;397;p26"/>
          <p:cNvSpPr txBox="1">
            <a:spLocks noGrp="1"/>
          </p:cNvSpPr>
          <p:nvPr>
            <p:ph type="body" idx="1"/>
          </p:nvPr>
        </p:nvSpPr>
        <p:spPr>
          <a:xfrm>
            <a:off x="628650" y="1431636"/>
            <a:ext cx="7998114" cy="50610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Rubric Page 10. </a:t>
            </a:r>
            <a:endParaRPr/>
          </a:p>
          <a:p>
            <a:pPr marL="228600" lvl="0" indent="-228600" algn="l" rtl="0">
              <a:lnSpc>
                <a:spcPct val="90000"/>
              </a:lnSpc>
              <a:spcBef>
                <a:spcPts val="1000"/>
              </a:spcBef>
              <a:spcAft>
                <a:spcPts val="0"/>
              </a:spcAft>
              <a:buClr>
                <a:schemeClr val="dk1"/>
              </a:buClr>
              <a:buSzPts val="2800"/>
              <a:buChar char="•"/>
            </a:pPr>
            <a:r>
              <a:rPr lang="en-US"/>
              <a:t>Review the Sources of Evidence. </a:t>
            </a:r>
            <a:endParaRPr/>
          </a:p>
          <a:p>
            <a:pPr marL="228600" lvl="0" indent="-228600" algn="l" rtl="0">
              <a:lnSpc>
                <a:spcPct val="90000"/>
              </a:lnSpc>
              <a:spcBef>
                <a:spcPts val="1000"/>
              </a:spcBef>
              <a:spcAft>
                <a:spcPts val="0"/>
              </a:spcAft>
              <a:buClr>
                <a:schemeClr val="dk1"/>
              </a:buClr>
              <a:buSzPts val="2800"/>
              <a:buChar char="•"/>
            </a:pPr>
            <a:r>
              <a:rPr lang="en-US"/>
              <a:t>How do these sources support the domain of Effective, Well-Supported Teachers? </a:t>
            </a:r>
            <a:endParaRPr/>
          </a:p>
        </p:txBody>
      </p:sp>
      <p:sp>
        <p:nvSpPr>
          <p:cNvPr id="398" name="Google Shape;398;p26">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26</a:t>
            </a:fld>
            <a:endParaRPr>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7"/>
          <p:cNvSpPr txBox="1">
            <a:spLocks noGrp="1"/>
          </p:cNvSpPr>
          <p:nvPr>
            <p:ph type="title"/>
          </p:nvPr>
        </p:nvSpPr>
        <p:spPr>
          <a:xfrm>
            <a:off x="628650" y="365126"/>
            <a:ext cx="7886700" cy="817129"/>
          </a:xfrm>
          <a:prstGeom prst="rect">
            <a:avLst/>
          </a:prstGeom>
          <a:solidFill>
            <a:srgbClr val="AEABA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Arial"/>
              <a:buNone/>
            </a:pPr>
            <a:r>
              <a:rPr lang="en-US" sz="3600" dirty="0"/>
              <a:t>Domain 3 – Positive School Culture </a:t>
            </a:r>
            <a:endParaRPr dirty="0"/>
          </a:p>
        </p:txBody>
      </p:sp>
      <p:sp>
        <p:nvSpPr>
          <p:cNvPr id="405" name="Google Shape;405;p27"/>
          <p:cNvSpPr txBox="1">
            <a:spLocks noGrp="1"/>
          </p:cNvSpPr>
          <p:nvPr>
            <p:ph type="body" idx="1"/>
          </p:nvPr>
        </p:nvSpPr>
        <p:spPr>
          <a:xfrm>
            <a:off x="628650" y="1431636"/>
            <a:ext cx="7998114" cy="50610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Individually unpack the following: : </a:t>
            </a:r>
            <a:endParaRPr dirty="0"/>
          </a:p>
          <a:p>
            <a:pPr marL="685800" lvl="1" indent="-228600" algn="l" rtl="0">
              <a:lnSpc>
                <a:spcPct val="90000"/>
              </a:lnSpc>
              <a:spcBef>
                <a:spcPts val="500"/>
              </a:spcBef>
              <a:spcAft>
                <a:spcPts val="0"/>
              </a:spcAft>
              <a:buClr>
                <a:schemeClr val="dk1"/>
              </a:buClr>
              <a:buSzPts val="2400"/>
              <a:buChar char="•"/>
            </a:pPr>
            <a:r>
              <a:rPr lang="en-US" dirty="0"/>
              <a:t>Indicators 3.1 through 3.4</a:t>
            </a:r>
            <a:endParaRPr dirty="0"/>
          </a:p>
          <a:p>
            <a:pPr marL="685800" lvl="1" indent="-228600" algn="l" rtl="0">
              <a:lnSpc>
                <a:spcPct val="90000"/>
              </a:lnSpc>
              <a:spcBef>
                <a:spcPts val="500"/>
              </a:spcBef>
              <a:spcAft>
                <a:spcPts val="0"/>
              </a:spcAft>
              <a:buClr>
                <a:schemeClr val="dk1"/>
              </a:buClr>
              <a:buSzPts val="2400"/>
              <a:buChar char="•"/>
            </a:pPr>
            <a:r>
              <a:rPr lang="en-US" dirty="0"/>
              <a:t>Rubric pages 11-15</a:t>
            </a:r>
            <a:endParaRPr dirty="0"/>
          </a:p>
          <a:p>
            <a:pPr marL="685800" lvl="1" indent="-228600" algn="l" rtl="0">
              <a:lnSpc>
                <a:spcPct val="90000"/>
              </a:lnSpc>
              <a:spcBef>
                <a:spcPts val="500"/>
              </a:spcBef>
              <a:spcAft>
                <a:spcPts val="0"/>
              </a:spcAft>
              <a:buClr>
                <a:schemeClr val="dk1"/>
              </a:buClr>
              <a:buSzPts val="2400"/>
              <a:buChar char="•"/>
            </a:pPr>
            <a:r>
              <a:rPr lang="en-US" dirty="0"/>
              <a:t>6 minutes </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228600" algn="l" rtl="0">
              <a:lnSpc>
                <a:spcPct val="90000"/>
              </a:lnSpc>
              <a:spcBef>
                <a:spcPts val="500"/>
              </a:spcBef>
              <a:spcAft>
                <a:spcPts val="0"/>
              </a:spcAft>
              <a:buClr>
                <a:schemeClr val="dk1"/>
              </a:buClr>
              <a:buSzPts val="2400"/>
              <a:buChar char="•"/>
            </a:pPr>
            <a:r>
              <a:rPr lang="en-US" dirty="0"/>
              <a:t>Highlight the focus of the Indicator</a:t>
            </a:r>
            <a:endParaRPr dirty="0"/>
          </a:p>
          <a:p>
            <a:pPr marL="685800" lvl="1" indent="-228600" algn="l" rtl="0">
              <a:lnSpc>
                <a:spcPct val="90000"/>
              </a:lnSpc>
              <a:spcBef>
                <a:spcPts val="500"/>
              </a:spcBef>
              <a:spcAft>
                <a:spcPts val="0"/>
              </a:spcAft>
              <a:buClr>
                <a:schemeClr val="dk1"/>
              </a:buClr>
              <a:buSzPts val="2400"/>
              <a:buChar char="•"/>
            </a:pPr>
            <a:r>
              <a:rPr lang="en-US" dirty="0"/>
              <a:t>Starting at Developing and moving towards Distinguished, highlight the changes in principal actions. </a:t>
            </a:r>
            <a:endParaRPr dirty="0"/>
          </a:p>
          <a:p>
            <a:pPr marL="457200" lvl="1" indent="0" algn="l" rtl="0">
              <a:lnSpc>
                <a:spcPct val="90000"/>
              </a:lnSpc>
              <a:spcBef>
                <a:spcPts val="500"/>
              </a:spcBef>
              <a:spcAft>
                <a:spcPts val="0"/>
              </a:spcAft>
              <a:buClr>
                <a:schemeClr val="dk1"/>
              </a:buClr>
              <a:buSzPts val="2400"/>
              <a:buNone/>
            </a:pPr>
            <a:endParaRPr dirty="0"/>
          </a:p>
          <a:p>
            <a:pPr marL="228600" lvl="0" indent="-228600" algn="l" rtl="0">
              <a:lnSpc>
                <a:spcPct val="90000"/>
              </a:lnSpc>
              <a:spcBef>
                <a:spcPts val="1000"/>
              </a:spcBef>
              <a:spcAft>
                <a:spcPts val="0"/>
              </a:spcAft>
              <a:buClr>
                <a:schemeClr val="dk1"/>
              </a:buClr>
              <a:buSzPts val="2800"/>
              <a:buChar char="•"/>
            </a:pPr>
            <a:r>
              <a:rPr lang="en-US" dirty="0"/>
              <a:t>Be prepared to share in small groups.</a:t>
            </a:r>
            <a:endParaRPr dirty="0"/>
          </a:p>
        </p:txBody>
      </p:sp>
      <p:sp>
        <p:nvSpPr>
          <p:cNvPr id="406" name="Google Shape;406;p27">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27</a:t>
            </a:fld>
            <a:endParaRPr>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8"/>
          <p:cNvSpPr txBox="1">
            <a:spLocks noGrp="1"/>
          </p:cNvSpPr>
          <p:nvPr>
            <p:ph type="title"/>
          </p:nvPr>
        </p:nvSpPr>
        <p:spPr>
          <a:xfrm>
            <a:off x="628650" y="365126"/>
            <a:ext cx="7886700" cy="1325563"/>
          </a:xfrm>
          <a:prstGeom prst="rect">
            <a:avLst/>
          </a:prstGeom>
          <a:solidFill>
            <a:srgbClr val="AEABA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Small Groups </a:t>
            </a:r>
            <a:r>
              <a:rPr lang="en-US" dirty="0">
                <a:solidFill>
                  <a:srgbClr val="AEABAB"/>
                </a:solidFill>
              </a:rPr>
              <a:t>- 2</a:t>
            </a:r>
            <a:r>
              <a:rPr lang="en-US" dirty="0"/>
              <a:t> </a:t>
            </a:r>
            <a:endParaRPr dirty="0"/>
          </a:p>
        </p:txBody>
      </p:sp>
      <p:sp>
        <p:nvSpPr>
          <p:cNvPr id="413" name="Google Shape;413;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15265" algn="l" rtl="0">
              <a:lnSpc>
                <a:spcPct val="90000"/>
              </a:lnSpc>
              <a:spcBef>
                <a:spcPts val="1000"/>
              </a:spcBef>
              <a:spcAft>
                <a:spcPts val="0"/>
              </a:spcAft>
              <a:buClr>
                <a:schemeClr val="dk1"/>
              </a:buClr>
              <a:buSzPct val="100000"/>
              <a:buChar char="•"/>
            </a:pPr>
            <a:r>
              <a:rPr lang="en-US" dirty="0"/>
              <a:t>Identify a new facilitator. </a:t>
            </a:r>
            <a:endParaRPr dirty="0"/>
          </a:p>
          <a:p>
            <a:pPr marL="228600" lvl="0" indent="-215265" algn="l" rtl="0">
              <a:lnSpc>
                <a:spcPct val="90000"/>
              </a:lnSpc>
              <a:spcBef>
                <a:spcPts val="1000"/>
              </a:spcBef>
              <a:spcAft>
                <a:spcPts val="0"/>
              </a:spcAft>
              <a:buClr>
                <a:schemeClr val="dk1"/>
              </a:buClr>
              <a:buSzPct val="100000"/>
              <a:buChar char="•"/>
            </a:pPr>
            <a:r>
              <a:rPr lang="en-US" dirty="0"/>
              <a:t>Review the four indicators: 3.1 – 3.4.</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15265" algn="l" rtl="0">
              <a:lnSpc>
                <a:spcPct val="90000"/>
              </a:lnSpc>
              <a:spcBef>
                <a:spcPts val="1000"/>
              </a:spcBef>
              <a:spcAft>
                <a:spcPts val="0"/>
              </a:spcAft>
              <a:buClr>
                <a:schemeClr val="dk1"/>
              </a:buClr>
              <a:buSzPct val="100000"/>
              <a:buChar char="•"/>
            </a:pPr>
            <a:r>
              <a:rPr lang="en-US" dirty="0"/>
              <a:t>What did you highlight? Why? </a:t>
            </a:r>
            <a:endParaRPr dirty="0"/>
          </a:p>
          <a:p>
            <a:pPr marL="228600" lvl="0" indent="-215265" algn="l" rtl="0">
              <a:lnSpc>
                <a:spcPct val="90000"/>
              </a:lnSpc>
              <a:spcBef>
                <a:spcPts val="1000"/>
              </a:spcBef>
              <a:spcAft>
                <a:spcPts val="0"/>
              </a:spcAft>
              <a:buClr>
                <a:schemeClr val="dk1"/>
              </a:buClr>
              <a:buSzPct val="100000"/>
              <a:buChar char="•"/>
            </a:pPr>
            <a:r>
              <a:rPr lang="en-US" dirty="0"/>
              <a:t>How do the principal actions change and develop across performance levels from Developing to Distinguished? </a:t>
            </a: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p:txBody>
      </p:sp>
      <p:sp>
        <p:nvSpPr>
          <p:cNvPr id="414" name="Google Shape;414;p28">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28</a:t>
            </a:fld>
            <a:endParaRPr>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9"/>
          <p:cNvSpPr txBox="1">
            <a:spLocks noGrp="1"/>
          </p:cNvSpPr>
          <p:nvPr>
            <p:ph type="title"/>
          </p:nvPr>
        </p:nvSpPr>
        <p:spPr>
          <a:xfrm>
            <a:off x="628650" y="365127"/>
            <a:ext cx="7886700" cy="917573"/>
          </a:xfrm>
          <a:prstGeom prst="rect">
            <a:avLst/>
          </a:prstGeom>
          <a:solidFill>
            <a:srgbClr val="AEABA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Principal Handbook </a:t>
            </a:r>
            <a:r>
              <a:rPr lang="en-US" dirty="0">
                <a:solidFill>
                  <a:srgbClr val="AEABAB"/>
                </a:solidFill>
              </a:rPr>
              <a:t>- 6</a:t>
            </a:r>
            <a:endParaRPr dirty="0">
              <a:solidFill>
                <a:srgbClr val="AEABAB"/>
              </a:solidFill>
            </a:endParaRPr>
          </a:p>
        </p:txBody>
      </p:sp>
      <p:pic>
        <p:nvPicPr>
          <p:cNvPr id="421" name="Google Shape;421;p29" descr="Screen Capture of Domain 3 - Positive School Culture Essential Actions Checklists"/>
          <p:cNvPicPr preferRelativeResize="0"/>
          <p:nvPr/>
        </p:nvPicPr>
        <p:blipFill rotWithShape="1">
          <a:blip r:embed="rId3">
            <a:alphaModFix/>
          </a:blip>
          <a:srcRect/>
          <a:stretch/>
        </p:blipFill>
        <p:spPr>
          <a:xfrm>
            <a:off x="1474200" y="1351875"/>
            <a:ext cx="6195601" cy="4649751"/>
          </a:xfrm>
          <a:prstGeom prst="rect">
            <a:avLst/>
          </a:prstGeom>
          <a:noFill/>
          <a:ln w="9525" cap="flat" cmpd="sng">
            <a:solidFill>
              <a:srgbClr val="000000"/>
            </a:solidFill>
            <a:prstDash val="solid"/>
            <a:round/>
            <a:headEnd type="none" w="sm" len="sm"/>
            <a:tailEnd type="none" w="sm" len="sm"/>
          </a:ln>
          <a:effectLst>
            <a:outerShdw blurRad="292100" dist="139700" dir="2700000" algn="tl" rotWithShape="0">
              <a:srgbClr val="333333">
                <a:alpha val="64705"/>
              </a:srgbClr>
            </a:outerShdw>
          </a:effectLst>
        </p:spPr>
      </p:pic>
      <p:sp>
        <p:nvSpPr>
          <p:cNvPr id="422" name="Google Shape;422;p29">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29</a:t>
            </a:fld>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Materials </a:t>
            </a:r>
            <a:endParaRPr dirty="0"/>
          </a:p>
        </p:txBody>
      </p:sp>
      <p:sp>
        <p:nvSpPr>
          <p:cNvPr id="92" name="Google Shape;92;p3"/>
          <p:cNvSpPr txBox="1">
            <a:spLocks noGrp="1"/>
          </p:cNvSpPr>
          <p:nvPr>
            <p:ph type="body" idx="1"/>
          </p:nvPr>
        </p:nvSpPr>
        <p:spPr>
          <a:xfrm>
            <a:off x="628650" y="1825625"/>
            <a:ext cx="58293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200"/>
              <a:buFont typeface="Calibri"/>
              <a:buAutoNum type="arabicPeriod"/>
            </a:pPr>
            <a:r>
              <a:rPr lang="en-US" sz="2200"/>
              <a:t>T-PESS Principal Rubric (Update 2020)</a:t>
            </a:r>
            <a:endParaRPr/>
          </a:p>
          <a:p>
            <a:pPr marL="514350" lvl="0" indent="-514350" algn="l" rtl="0">
              <a:lnSpc>
                <a:spcPct val="90000"/>
              </a:lnSpc>
              <a:spcBef>
                <a:spcPts val="1000"/>
              </a:spcBef>
              <a:spcAft>
                <a:spcPts val="0"/>
              </a:spcAft>
              <a:buClr>
                <a:schemeClr val="dk1"/>
              </a:buClr>
              <a:buSzPts val="2200"/>
              <a:buFont typeface="Calibri"/>
              <a:buAutoNum type="arabicPeriod"/>
            </a:pPr>
            <a:r>
              <a:rPr lang="en-US" sz="2200"/>
              <a:t>T-PESS Principal Handbook</a:t>
            </a:r>
            <a:endParaRPr/>
          </a:p>
          <a:p>
            <a:pPr marL="514350" lvl="0" indent="-514350" algn="l" rtl="0">
              <a:lnSpc>
                <a:spcPct val="90000"/>
              </a:lnSpc>
              <a:spcBef>
                <a:spcPts val="1000"/>
              </a:spcBef>
              <a:spcAft>
                <a:spcPts val="0"/>
              </a:spcAft>
              <a:buClr>
                <a:schemeClr val="dk1"/>
              </a:buClr>
              <a:buSzPts val="2200"/>
              <a:buFont typeface="Calibri"/>
              <a:buAutoNum type="arabicPeriod"/>
            </a:pPr>
            <a:r>
              <a:rPr lang="en-US" sz="2200"/>
              <a:t>T-PESS Principal Self-Assessment and Goal Setting Form </a:t>
            </a:r>
            <a:endParaRPr/>
          </a:p>
          <a:p>
            <a:pPr marL="514350" lvl="0" indent="-514350" algn="l" rtl="0">
              <a:lnSpc>
                <a:spcPct val="90000"/>
              </a:lnSpc>
              <a:spcBef>
                <a:spcPts val="1000"/>
              </a:spcBef>
              <a:spcAft>
                <a:spcPts val="0"/>
              </a:spcAft>
              <a:buClr>
                <a:schemeClr val="dk1"/>
              </a:buClr>
              <a:buSzPts val="2200"/>
              <a:buFont typeface="Calibri"/>
              <a:buAutoNum type="arabicPeriod"/>
            </a:pPr>
            <a:r>
              <a:rPr lang="en-US" sz="2200"/>
              <a:t>Assistant Principal Forms </a:t>
            </a:r>
            <a:endParaRPr/>
          </a:p>
          <a:p>
            <a:pPr marL="0" lvl="0" indent="0" algn="l" rtl="0">
              <a:lnSpc>
                <a:spcPct val="90000"/>
              </a:lnSpc>
              <a:spcBef>
                <a:spcPts val="1000"/>
              </a:spcBef>
              <a:spcAft>
                <a:spcPts val="0"/>
              </a:spcAft>
              <a:buClr>
                <a:schemeClr val="dk1"/>
              </a:buClr>
              <a:buSzPts val="2200"/>
              <a:buNone/>
            </a:pPr>
            <a:endParaRPr sz="2200"/>
          </a:p>
          <a:p>
            <a:pPr marL="0" lvl="0" indent="0" algn="l" rtl="0">
              <a:lnSpc>
                <a:spcPct val="90000"/>
              </a:lnSpc>
              <a:spcBef>
                <a:spcPts val="1000"/>
              </a:spcBef>
              <a:spcAft>
                <a:spcPts val="0"/>
              </a:spcAft>
              <a:buClr>
                <a:schemeClr val="dk1"/>
              </a:buClr>
              <a:buSzPts val="2200"/>
              <a:buNone/>
            </a:pPr>
            <a:r>
              <a:rPr lang="en-US" sz="2200" i="1"/>
              <a:t>(Note: Assistant Principal forms are also available.)</a:t>
            </a:r>
            <a:endParaRPr/>
          </a:p>
        </p:txBody>
      </p:sp>
      <p:sp>
        <p:nvSpPr>
          <p:cNvPr id="93" name="Google Shape;93;p3">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3</a:t>
            </a:fld>
            <a:endParaRPr>
              <a:solidFill>
                <a:srgbClr val="FFFFFF"/>
              </a:solidFill>
            </a:endParaRPr>
          </a:p>
        </p:txBody>
      </p:sp>
      <p:pic>
        <p:nvPicPr>
          <p:cNvPr id="94" name="Google Shape;94;p3">
            <a:extLst>
              <a:ext uri="{C183D7F6-B498-43B3-948B-1728B52AA6E4}">
                <adec:decorative xmlns:adec="http://schemas.microsoft.com/office/drawing/2017/decorative" xmlns="" val="1"/>
              </a:ext>
            </a:extLst>
          </p:cNvPr>
          <p:cNvPicPr preferRelativeResize="0"/>
          <p:nvPr/>
        </p:nvPicPr>
        <p:blipFill rotWithShape="1">
          <a:blip r:embed="rId3">
            <a:alphaModFix/>
          </a:blip>
          <a:srcRect/>
          <a:stretch/>
        </p:blipFill>
        <p:spPr>
          <a:xfrm>
            <a:off x="6068756" y="3541678"/>
            <a:ext cx="2835788" cy="2069075"/>
          </a:xfrm>
          <a:custGeom>
            <a:avLst/>
            <a:gdLst/>
            <a:ahLst/>
            <a:cxnLst/>
            <a:rect l="l" t="t" r="r" b="b"/>
            <a:pathLst>
              <a:path w="4114800" h="5712488" extrusionOk="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0"/>
          <p:cNvSpPr txBox="1">
            <a:spLocks noGrp="1"/>
          </p:cNvSpPr>
          <p:nvPr>
            <p:ph type="title"/>
          </p:nvPr>
        </p:nvSpPr>
        <p:spPr>
          <a:xfrm>
            <a:off x="628650" y="365126"/>
            <a:ext cx="7886700" cy="817129"/>
          </a:xfrm>
          <a:prstGeom prst="rect">
            <a:avLst/>
          </a:prstGeom>
          <a:solidFill>
            <a:srgbClr val="AEABA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Principal Handbook </a:t>
            </a:r>
            <a:r>
              <a:rPr lang="en-US" dirty="0">
                <a:solidFill>
                  <a:srgbClr val="AEABAB"/>
                </a:solidFill>
              </a:rPr>
              <a:t>- 7</a:t>
            </a:r>
            <a:endParaRPr dirty="0">
              <a:solidFill>
                <a:srgbClr val="AEABAB"/>
              </a:solidFill>
            </a:endParaRPr>
          </a:p>
        </p:txBody>
      </p:sp>
      <p:sp>
        <p:nvSpPr>
          <p:cNvPr id="429" name="Google Shape;429;p30"/>
          <p:cNvSpPr txBox="1">
            <a:spLocks noGrp="1"/>
          </p:cNvSpPr>
          <p:nvPr>
            <p:ph type="body" idx="1"/>
          </p:nvPr>
        </p:nvSpPr>
        <p:spPr>
          <a:xfrm>
            <a:off x="628650" y="1431636"/>
            <a:ext cx="7998114" cy="50610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Individually read through pages 10 and 11 of the T-PESS Principal Handbook. </a:t>
            </a:r>
            <a:endParaRPr dirty="0"/>
          </a:p>
          <a:p>
            <a:pPr marL="228600" lvl="0" indent="-228600" algn="l" rtl="0">
              <a:lnSpc>
                <a:spcPct val="90000"/>
              </a:lnSpc>
              <a:spcBef>
                <a:spcPts val="1000"/>
              </a:spcBef>
              <a:spcAft>
                <a:spcPts val="0"/>
              </a:spcAft>
              <a:buClr>
                <a:schemeClr val="dk1"/>
              </a:buClr>
              <a:buSzPts val="2800"/>
              <a:buChar char="•"/>
            </a:pPr>
            <a:r>
              <a:rPr lang="en-US" dirty="0"/>
              <a:t>Compare the Essential Actions to the Indicators and Descriptors of the Rubric.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How does the Handbook further clarify the rubric? </a:t>
            </a:r>
            <a:endParaRPr dirty="0"/>
          </a:p>
          <a:p>
            <a:pPr marL="457200" lvl="1" indent="0" algn="l" rtl="0">
              <a:lnSpc>
                <a:spcPct val="90000"/>
              </a:lnSpc>
              <a:spcBef>
                <a:spcPts val="500"/>
              </a:spcBef>
              <a:spcAft>
                <a:spcPts val="0"/>
              </a:spcAft>
              <a:buClr>
                <a:schemeClr val="dk1"/>
              </a:buClr>
              <a:buSzPts val="2400"/>
              <a:buNone/>
            </a:pPr>
            <a:endParaRPr dirty="0"/>
          </a:p>
          <a:p>
            <a:pPr marL="457200" lvl="1" indent="0" algn="l" rtl="0">
              <a:lnSpc>
                <a:spcPct val="90000"/>
              </a:lnSpc>
              <a:spcBef>
                <a:spcPts val="500"/>
              </a:spcBef>
              <a:spcAft>
                <a:spcPts val="0"/>
              </a:spcAft>
              <a:buClr>
                <a:schemeClr val="dk1"/>
              </a:buClr>
              <a:buSzPts val="2400"/>
              <a:buNone/>
            </a:pPr>
            <a:endParaRPr dirty="0"/>
          </a:p>
          <a:p>
            <a:pPr marL="228600" lvl="0" indent="-228600" algn="l" rtl="0">
              <a:lnSpc>
                <a:spcPct val="90000"/>
              </a:lnSpc>
              <a:spcBef>
                <a:spcPts val="1000"/>
              </a:spcBef>
              <a:spcAft>
                <a:spcPts val="0"/>
              </a:spcAft>
              <a:buClr>
                <a:schemeClr val="dk1"/>
              </a:buClr>
              <a:buSzPts val="2800"/>
              <a:buChar char="•"/>
            </a:pPr>
            <a:r>
              <a:rPr lang="en-US" dirty="0"/>
              <a:t>Be prepared to share in small groups. </a:t>
            </a:r>
            <a:endParaRPr dirty="0"/>
          </a:p>
        </p:txBody>
      </p:sp>
      <p:sp>
        <p:nvSpPr>
          <p:cNvPr id="430" name="Google Shape;430;p30">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30</a:t>
            </a:fld>
            <a:endParaRPr>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1"/>
          <p:cNvSpPr txBox="1">
            <a:spLocks noGrp="1"/>
          </p:cNvSpPr>
          <p:nvPr>
            <p:ph type="title"/>
          </p:nvPr>
        </p:nvSpPr>
        <p:spPr>
          <a:xfrm>
            <a:off x="628650" y="365126"/>
            <a:ext cx="7886700" cy="817129"/>
          </a:xfrm>
          <a:prstGeom prst="rect">
            <a:avLst/>
          </a:prstGeom>
          <a:solidFill>
            <a:srgbClr val="AEABA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Sources of Evidence </a:t>
            </a:r>
            <a:r>
              <a:rPr lang="en-US" dirty="0">
                <a:solidFill>
                  <a:srgbClr val="AEABAB"/>
                </a:solidFill>
              </a:rPr>
              <a:t>- 3</a:t>
            </a:r>
            <a:endParaRPr dirty="0">
              <a:solidFill>
                <a:srgbClr val="AEABAB"/>
              </a:solidFill>
            </a:endParaRPr>
          </a:p>
        </p:txBody>
      </p:sp>
      <p:sp>
        <p:nvSpPr>
          <p:cNvPr id="437" name="Google Shape;437;p31"/>
          <p:cNvSpPr txBox="1">
            <a:spLocks noGrp="1"/>
          </p:cNvSpPr>
          <p:nvPr>
            <p:ph type="body" idx="1"/>
          </p:nvPr>
        </p:nvSpPr>
        <p:spPr>
          <a:xfrm>
            <a:off x="628650" y="1431636"/>
            <a:ext cx="7998114" cy="50610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Rubric Page 15. </a:t>
            </a:r>
            <a:endParaRPr/>
          </a:p>
          <a:p>
            <a:pPr marL="228600" lvl="0" indent="-228600" algn="l" rtl="0">
              <a:lnSpc>
                <a:spcPct val="90000"/>
              </a:lnSpc>
              <a:spcBef>
                <a:spcPts val="1000"/>
              </a:spcBef>
              <a:spcAft>
                <a:spcPts val="0"/>
              </a:spcAft>
              <a:buClr>
                <a:schemeClr val="dk1"/>
              </a:buClr>
              <a:buSzPts val="2800"/>
              <a:buChar char="•"/>
            </a:pPr>
            <a:r>
              <a:rPr lang="en-US"/>
              <a:t>Review the </a:t>
            </a:r>
            <a:r>
              <a:rPr lang="en-US" b="1"/>
              <a:t>Sources of Evidence</a:t>
            </a:r>
            <a:r>
              <a:rPr lang="en-US"/>
              <a:t>. </a:t>
            </a:r>
            <a:endParaRPr/>
          </a:p>
          <a:p>
            <a:pPr marL="228600" lvl="0" indent="-228600" algn="l" rtl="0">
              <a:lnSpc>
                <a:spcPct val="90000"/>
              </a:lnSpc>
              <a:spcBef>
                <a:spcPts val="1000"/>
              </a:spcBef>
              <a:spcAft>
                <a:spcPts val="0"/>
              </a:spcAft>
              <a:buClr>
                <a:schemeClr val="dk1"/>
              </a:buClr>
              <a:buSzPts val="2800"/>
              <a:buChar char="•"/>
            </a:pPr>
            <a:r>
              <a:rPr lang="en-US"/>
              <a:t>How do these sources support the domain of </a:t>
            </a:r>
            <a:r>
              <a:rPr lang="en-US" b="1" i="1"/>
              <a:t>Positive School Culture</a:t>
            </a:r>
            <a:r>
              <a:rPr lang="en-US"/>
              <a:t>? </a:t>
            </a:r>
            <a:endParaRPr/>
          </a:p>
        </p:txBody>
      </p:sp>
      <p:sp>
        <p:nvSpPr>
          <p:cNvPr id="438" name="Google Shape;438;p31">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31</a:t>
            </a:fld>
            <a:endParaRPr>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2"/>
          <p:cNvSpPr txBox="1">
            <a:spLocks noGrp="1"/>
          </p:cNvSpPr>
          <p:nvPr>
            <p:ph type="title"/>
          </p:nvPr>
        </p:nvSpPr>
        <p:spPr>
          <a:xfrm>
            <a:off x="628650" y="365126"/>
            <a:ext cx="7886700" cy="817129"/>
          </a:xfrm>
          <a:prstGeom prst="rect">
            <a:avLst/>
          </a:prstGeom>
          <a:solidFill>
            <a:srgbClr val="E8211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Arial"/>
              <a:buNone/>
            </a:pPr>
            <a:r>
              <a:rPr lang="en-US" sz="3600" dirty="0"/>
              <a:t>Domain 4 – High Quality Curriculum</a:t>
            </a:r>
            <a:endParaRPr dirty="0"/>
          </a:p>
        </p:txBody>
      </p:sp>
      <p:sp>
        <p:nvSpPr>
          <p:cNvPr id="445" name="Google Shape;445;p32"/>
          <p:cNvSpPr txBox="1">
            <a:spLocks noGrp="1"/>
          </p:cNvSpPr>
          <p:nvPr>
            <p:ph type="body" idx="1"/>
          </p:nvPr>
        </p:nvSpPr>
        <p:spPr>
          <a:xfrm>
            <a:off x="628650" y="1431636"/>
            <a:ext cx="7998114" cy="50610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Individually unpack the following: </a:t>
            </a:r>
            <a:endParaRPr dirty="0"/>
          </a:p>
          <a:p>
            <a:pPr marL="685800" lvl="1" indent="-228600" algn="l" rtl="0">
              <a:lnSpc>
                <a:spcPct val="90000"/>
              </a:lnSpc>
              <a:spcBef>
                <a:spcPts val="500"/>
              </a:spcBef>
              <a:spcAft>
                <a:spcPts val="0"/>
              </a:spcAft>
              <a:buClr>
                <a:schemeClr val="dk1"/>
              </a:buClr>
              <a:buSzPts val="2400"/>
              <a:buChar char="•"/>
            </a:pPr>
            <a:r>
              <a:rPr lang="en-US" dirty="0"/>
              <a:t>Indicators 4.1 and 4.2</a:t>
            </a:r>
            <a:endParaRPr dirty="0"/>
          </a:p>
          <a:p>
            <a:pPr marL="685800" lvl="1" indent="-228600" algn="l" rtl="0">
              <a:lnSpc>
                <a:spcPct val="90000"/>
              </a:lnSpc>
              <a:spcBef>
                <a:spcPts val="500"/>
              </a:spcBef>
              <a:spcAft>
                <a:spcPts val="0"/>
              </a:spcAft>
              <a:buClr>
                <a:schemeClr val="dk1"/>
              </a:buClr>
              <a:buSzPts val="2400"/>
              <a:buChar char="•"/>
            </a:pPr>
            <a:r>
              <a:rPr lang="en-US" dirty="0"/>
              <a:t>Rubric pages 16-17</a:t>
            </a:r>
            <a:endParaRPr dirty="0"/>
          </a:p>
          <a:p>
            <a:pPr marL="685800" lvl="1" indent="-228600" algn="l" rtl="0">
              <a:lnSpc>
                <a:spcPct val="90000"/>
              </a:lnSpc>
              <a:spcBef>
                <a:spcPts val="500"/>
              </a:spcBef>
              <a:spcAft>
                <a:spcPts val="0"/>
              </a:spcAft>
              <a:buClr>
                <a:schemeClr val="dk1"/>
              </a:buClr>
              <a:buSzPts val="2400"/>
              <a:buChar char="•"/>
            </a:pPr>
            <a:r>
              <a:rPr lang="en-US" dirty="0"/>
              <a:t>4 minutes </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228600" algn="l" rtl="0">
              <a:lnSpc>
                <a:spcPct val="90000"/>
              </a:lnSpc>
              <a:spcBef>
                <a:spcPts val="500"/>
              </a:spcBef>
              <a:spcAft>
                <a:spcPts val="0"/>
              </a:spcAft>
              <a:buClr>
                <a:schemeClr val="dk1"/>
              </a:buClr>
              <a:buSzPts val="2400"/>
              <a:buChar char="•"/>
            </a:pPr>
            <a:r>
              <a:rPr lang="en-US" dirty="0"/>
              <a:t>Highlight the focus of the Indicator:</a:t>
            </a:r>
            <a:endParaRPr dirty="0"/>
          </a:p>
          <a:p>
            <a:pPr marL="685800" lvl="1" indent="-228600" algn="l" rtl="0">
              <a:lnSpc>
                <a:spcPct val="90000"/>
              </a:lnSpc>
              <a:spcBef>
                <a:spcPts val="500"/>
              </a:spcBef>
              <a:spcAft>
                <a:spcPts val="0"/>
              </a:spcAft>
              <a:buClr>
                <a:schemeClr val="dk1"/>
              </a:buClr>
              <a:buSzPts val="2400"/>
              <a:buChar char="•"/>
            </a:pPr>
            <a:r>
              <a:rPr lang="en-US" dirty="0"/>
              <a:t>Starting at Developing and moving towards Distinguished, highlight the changes in principal actions. </a:t>
            </a:r>
            <a:endParaRPr dirty="0"/>
          </a:p>
          <a:p>
            <a:pPr marL="457200" lvl="1" indent="0" algn="l" rtl="0">
              <a:lnSpc>
                <a:spcPct val="90000"/>
              </a:lnSpc>
              <a:spcBef>
                <a:spcPts val="500"/>
              </a:spcBef>
              <a:spcAft>
                <a:spcPts val="0"/>
              </a:spcAft>
              <a:buClr>
                <a:schemeClr val="dk1"/>
              </a:buClr>
              <a:buSzPts val="2400"/>
              <a:buNone/>
            </a:pPr>
            <a:endParaRPr dirty="0"/>
          </a:p>
          <a:p>
            <a:pPr marL="228600" lvl="0" indent="-228600" algn="l" rtl="0">
              <a:lnSpc>
                <a:spcPct val="90000"/>
              </a:lnSpc>
              <a:spcBef>
                <a:spcPts val="1000"/>
              </a:spcBef>
              <a:spcAft>
                <a:spcPts val="0"/>
              </a:spcAft>
              <a:buClr>
                <a:schemeClr val="dk1"/>
              </a:buClr>
              <a:buSzPts val="2800"/>
              <a:buChar char="•"/>
            </a:pPr>
            <a:r>
              <a:rPr lang="en-US" dirty="0"/>
              <a:t>Be prepared to share in small groups.</a:t>
            </a:r>
            <a:endParaRPr dirty="0"/>
          </a:p>
        </p:txBody>
      </p:sp>
      <p:sp>
        <p:nvSpPr>
          <p:cNvPr id="446" name="Google Shape;446;p32">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32</a:t>
            </a:fld>
            <a:endParaRPr>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3"/>
          <p:cNvSpPr txBox="1">
            <a:spLocks noGrp="1"/>
          </p:cNvSpPr>
          <p:nvPr>
            <p:ph type="title"/>
          </p:nvPr>
        </p:nvSpPr>
        <p:spPr>
          <a:xfrm>
            <a:off x="628650" y="365126"/>
            <a:ext cx="7886700" cy="1325563"/>
          </a:xfrm>
          <a:prstGeom prst="rect">
            <a:avLst/>
          </a:prstGeom>
          <a:solidFill>
            <a:srgbClr val="E8211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Small Groups </a:t>
            </a:r>
            <a:r>
              <a:rPr lang="en-US" dirty="0">
                <a:solidFill>
                  <a:srgbClr val="E82112"/>
                </a:solidFill>
              </a:rPr>
              <a:t>- 3</a:t>
            </a:r>
            <a:r>
              <a:rPr lang="en-US" dirty="0"/>
              <a:t> </a:t>
            </a:r>
            <a:endParaRPr dirty="0"/>
          </a:p>
        </p:txBody>
      </p:sp>
      <p:sp>
        <p:nvSpPr>
          <p:cNvPr id="453" name="Google Shape;453;p3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15265" algn="l" rtl="0">
              <a:lnSpc>
                <a:spcPct val="90000"/>
              </a:lnSpc>
              <a:spcBef>
                <a:spcPts val="1000"/>
              </a:spcBef>
              <a:spcAft>
                <a:spcPts val="0"/>
              </a:spcAft>
              <a:buClr>
                <a:schemeClr val="dk1"/>
              </a:buClr>
              <a:buSzPct val="100000"/>
              <a:buChar char="•"/>
            </a:pPr>
            <a:r>
              <a:rPr lang="en-US" dirty="0"/>
              <a:t>Identify a new facilitator. </a:t>
            </a:r>
            <a:endParaRPr dirty="0"/>
          </a:p>
          <a:p>
            <a:pPr marL="228600" lvl="0" indent="-215265" algn="l" rtl="0">
              <a:lnSpc>
                <a:spcPct val="90000"/>
              </a:lnSpc>
              <a:spcBef>
                <a:spcPts val="1000"/>
              </a:spcBef>
              <a:spcAft>
                <a:spcPts val="0"/>
              </a:spcAft>
              <a:buClr>
                <a:schemeClr val="dk1"/>
              </a:buClr>
              <a:buSzPct val="100000"/>
              <a:buChar char="•"/>
            </a:pPr>
            <a:r>
              <a:rPr lang="en-US" dirty="0"/>
              <a:t>Review the four indicators: 4.1 and 4.2.</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15265" algn="l" rtl="0">
              <a:lnSpc>
                <a:spcPct val="90000"/>
              </a:lnSpc>
              <a:spcBef>
                <a:spcPts val="1000"/>
              </a:spcBef>
              <a:spcAft>
                <a:spcPts val="0"/>
              </a:spcAft>
              <a:buClr>
                <a:schemeClr val="dk1"/>
              </a:buClr>
              <a:buSzPct val="100000"/>
              <a:buChar char="•"/>
            </a:pPr>
            <a:r>
              <a:rPr lang="en-US" dirty="0"/>
              <a:t>What did you highlight? Why? </a:t>
            </a:r>
            <a:endParaRPr dirty="0"/>
          </a:p>
          <a:p>
            <a:pPr marL="228600" lvl="0" indent="-215265" algn="l" rtl="0">
              <a:lnSpc>
                <a:spcPct val="90000"/>
              </a:lnSpc>
              <a:spcBef>
                <a:spcPts val="1000"/>
              </a:spcBef>
              <a:spcAft>
                <a:spcPts val="0"/>
              </a:spcAft>
              <a:buClr>
                <a:schemeClr val="dk1"/>
              </a:buClr>
              <a:buSzPct val="100000"/>
              <a:buChar char="•"/>
            </a:pPr>
            <a:r>
              <a:rPr lang="en-US" dirty="0"/>
              <a:t>How do the principal actions change and develop across performance levels from Developing to Distinguished? </a:t>
            </a: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p:txBody>
      </p:sp>
      <p:sp>
        <p:nvSpPr>
          <p:cNvPr id="454" name="Google Shape;454;p33">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33</a:t>
            </a:fld>
            <a:endParaRPr>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4"/>
          <p:cNvSpPr txBox="1">
            <a:spLocks noGrp="1"/>
          </p:cNvSpPr>
          <p:nvPr>
            <p:ph type="title"/>
          </p:nvPr>
        </p:nvSpPr>
        <p:spPr>
          <a:xfrm>
            <a:off x="628650" y="365127"/>
            <a:ext cx="7886700" cy="917573"/>
          </a:xfrm>
          <a:prstGeom prst="rect">
            <a:avLst/>
          </a:prstGeom>
          <a:solidFill>
            <a:srgbClr val="E8211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Principal Handbook </a:t>
            </a:r>
            <a:r>
              <a:rPr lang="en-US" dirty="0">
                <a:solidFill>
                  <a:srgbClr val="E82112"/>
                </a:solidFill>
              </a:rPr>
              <a:t>- 8</a:t>
            </a:r>
            <a:endParaRPr dirty="0">
              <a:solidFill>
                <a:srgbClr val="E82112"/>
              </a:solidFill>
            </a:endParaRPr>
          </a:p>
        </p:txBody>
      </p:sp>
      <p:pic>
        <p:nvPicPr>
          <p:cNvPr id="461" name="Google Shape;461;p34" descr="Screen Capture of Domain 4 - High Quality Curriculum Essential Actions Checklists"/>
          <p:cNvPicPr preferRelativeResize="0"/>
          <p:nvPr/>
        </p:nvPicPr>
        <p:blipFill rotWithShape="1">
          <a:blip r:embed="rId3">
            <a:alphaModFix/>
          </a:blip>
          <a:srcRect/>
          <a:stretch/>
        </p:blipFill>
        <p:spPr>
          <a:xfrm>
            <a:off x="945848" y="1379061"/>
            <a:ext cx="7068515" cy="4706286"/>
          </a:xfrm>
          <a:prstGeom prst="rect">
            <a:avLst/>
          </a:prstGeom>
          <a:noFill/>
          <a:ln w="9525" cap="flat" cmpd="sng">
            <a:solidFill>
              <a:srgbClr val="000000"/>
            </a:solidFill>
            <a:prstDash val="solid"/>
            <a:round/>
            <a:headEnd type="none" w="sm" len="sm"/>
            <a:tailEnd type="none" w="sm" len="sm"/>
          </a:ln>
          <a:effectLst>
            <a:outerShdw blurRad="292100" dist="139700" dir="2700000" algn="tl" rotWithShape="0">
              <a:srgbClr val="333333">
                <a:alpha val="64705"/>
              </a:srgbClr>
            </a:outerShdw>
          </a:effectLst>
        </p:spPr>
      </p:pic>
      <p:sp>
        <p:nvSpPr>
          <p:cNvPr id="462" name="Google Shape;462;p34">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34</a:t>
            </a:fld>
            <a:endParaRPr>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5"/>
          <p:cNvSpPr txBox="1">
            <a:spLocks noGrp="1"/>
          </p:cNvSpPr>
          <p:nvPr>
            <p:ph type="title"/>
          </p:nvPr>
        </p:nvSpPr>
        <p:spPr>
          <a:xfrm>
            <a:off x="628650" y="365126"/>
            <a:ext cx="7886700" cy="817129"/>
          </a:xfrm>
          <a:prstGeom prst="rect">
            <a:avLst/>
          </a:prstGeom>
          <a:solidFill>
            <a:srgbClr val="E8211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Principal Handbook </a:t>
            </a:r>
            <a:r>
              <a:rPr lang="en-US" dirty="0">
                <a:solidFill>
                  <a:srgbClr val="E82112"/>
                </a:solidFill>
              </a:rPr>
              <a:t>- 9</a:t>
            </a:r>
            <a:endParaRPr dirty="0">
              <a:solidFill>
                <a:srgbClr val="E82112"/>
              </a:solidFill>
            </a:endParaRPr>
          </a:p>
        </p:txBody>
      </p:sp>
      <p:sp>
        <p:nvSpPr>
          <p:cNvPr id="469" name="Google Shape;469;p35"/>
          <p:cNvSpPr txBox="1">
            <a:spLocks noGrp="1"/>
          </p:cNvSpPr>
          <p:nvPr>
            <p:ph type="body" idx="1"/>
          </p:nvPr>
        </p:nvSpPr>
        <p:spPr>
          <a:xfrm>
            <a:off x="628650" y="1431636"/>
            <a:ext cx="7998114" cy="50610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Individually read through page 12 of the           T-PESS Principal Handbook. </a:t>
            </a:r>
            <a:endParaRPr dirty="0"/>
          </a:p>
          <a:p>
            <a:pPr marL="228600" lvl="0" indent="-228600" algn="l" rtl="0">
              <a:lnSpc>
                <a:spcPct val="90000"/>
              </a:lnSpc>
              <a:spcBef>
                <a:spcPts val="1000"/>
              </a:spcBef>
              <a:spcAft>
                <a:spcPts val="0"/>
              </a:spcAft>
              <a:buClr>
                <a:schemeClr val="dk1"/>
              </a:buClr>
              <a:buSzPts val="2800"/>
              <a:buChar char="•"/>
            </a:pPr>
            <a:r>
              <a:rPr lang="en-US" dirty="0"/>
              <a:t>Compare the Essential Actions to the Indicators and Descriptors of the Rubric.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How does the Handbook further clarify the rubric? </a:t>
            </a:r>
            <a:endParaRPr dirty="0"/>
          </a:p>
          <a:p>
            <a:pPr marL="457200" lvl="1" indent="0" algn="l" rtl="0">
              <a:lnSpc>
                <a:spcPct val="90000"/>
              </a:lnSpc>
              <a:spcBef>
                <a:spcPts val="500"/>
              </a:spcBef>
              <a:spcAft>
                <a:spcPts val="0"/>
              </a:spcAft>
              <a:buClr>
                <a:schemeClr val="dk1"/>
              </a:buClr>
              <a:buSzPts val="2400"/>
              <a:buNone/>
            </a:pPr>
            <a:endParaRPr dirty="0"/>
          </a:p>
          <a:p>
            <a:pPr marL="457200" lvl="1" indent="0" algn="l" rtl="0">
              <a:lnSpc>
                <a:spcPct val="90000"/>
              </a:lnSpc>
              <a:spcBef>
                <a:spcPts val="500"/>
              </a:spcBef>
              <a:spcAft>
                <a:spcPts val="0"/>
              </a:spcAft>
              <a:buClr>
                <a:schemeClr val="dk1"/>
              </a:buClr>
              <a:buSzPts val="2400"/>
              <a:buNone/>
            </a:pPr>
            <a:endParaRPr dirty="0"/>
          </a:p>
          <a:p>
            <a:pPr marL="228600" lvl="0" indent="-228600" algn="l" rtl="0">
              <a:lnSpc>
                <a:spcPct val="90000"/>
              </a:lnSpc>
              <a:spcBef>
                <a:spcPts val="1000"/>
              </a:spcBef>
              <a:spcAft>
                <a:spcPts val="0"/>
              </a:spcAft>
              <a:buClr>
                <a:schemeClr val="dk1"/>
              </a:buClr>
              <a:buSzPts val="2800"/>
              <a:buChar char="•"/>
            </a:pPr>
            <a:r>
              <a:rPr lang="en-US" dirty="0"/>
              <a:t>Be prepared to share in small groups. </a:t>
            </a:r>
            <a:endParaRPr dirty="0"/>
          </a:p>
        </p:txBody>
      </p:sp>
      <p:sp>
        <p:nvSpPr>
          <p:cNvPr id="470" name="Google Shape;470;p35">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35</a:t>
            </a:fld>
            <a:endParaRPr>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6"/>
          <p:cNvSpPr txBox="1">
            <a:spLocks noGrp="1"/>
          </p:cNvSpPr>
          <p:nvPr>
            <p:ph type="title"/>
          </p:nvPr>
        </p:nvSpPr>
        <p:spPr>
          <a:xfrm>
            <a:off x="628650" y="365126"/>
            <a:ext cx="7886700" cy="817129"/>
          </a:xfrm>
          <a:prstGeom prst="rect">
            <a:avLst/>
          </a:prstGeom>
          <a:solidFill>
            <a:srgbClr val="E8211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Sources of Evidence </a:t>
            </a:r>
            <a:r>
              <a:rPr lang="en-US" dirty="0">
                <a:solidFill>
                  <a:srgbClr val="E82112"/>
                </a:solidFill>
              </a:rPr>
              <a:t>- 4</a:t>
            </a:r>
            <a:endParaRPr dirty="0">
              <a:solidFill>
                <a:srgbClr val="E82112"/>
              </a:solidFill>
            </a:endParaRPr>
          </a:p>
        </p:txBody>
      </p:sp>
      <p:sp>
        <p:nvSpPr>
          <p:cNvPr id="477" name="Google Shape;477;p36"/>
          <p:cNvSpPr txBox="1">
            <a:spLocks noGrp="1"/>
          </p:cNvSpPr>
          <p:nvPr>
            <p:ph type="body" idx="1"/>
          </p:nvPr>
        </p:nvSpPr>
        <p:spPr>
          <a:xfrm>
            <a:off x="628650" y="1431636"/>
            <a:ext cx="7998114" cy="5061072"/>
          </a:xfrm>
          <a:prstGeom prst="rect">
            <a:avLst/>
          </a:prstGeom>
          <a:noFill/>
          <a:ln>
            <a:noFill/>
          </a:ln>
        </p:spPr>
        <p:txBody>
          <a:bodyPr spcFirstLastPara="1" wrap="square" lIns="91425" tIns="45700" rIns="91425" bIns="45700" anchor="t" anchorCtr="0">
            <a:normAutofit/>
          </a:bodyPr>
          <a:lstStyle/>
          <a:p>
            <a:pPr marL="0" lvl="0" indent="0">
              <a:spcBef>
                <a:spcPts val="0"/>
              </a:spcBef>
              <a:buNone/>
            </a:pPr>
            <a:r>
              <a:rPr lang="en-US"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5"/>
                  </a:ext>
                </a:extLst>
              </a:rPr>
              <a:t>T-PESS Rubric - page 17</a:t>
            </a:r>
          </a:p>
          <a:p>
            <a:pPr marL="0" lvl="0" indent="0">
              <a:spcBef>
                <a:spcPts val="0"/>
              </a:spcBef>
              <a:buNone/>
            </a:pPr>
            <a:endParaRPr lang="en-US"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5"/>
                </a:ext>
              </a:extLst>
            </a:endParaRPr>
          </a:p>
          <a:p>
            <a:pPr indent="-457200"/>
            <a:r>
              <a:rPr lang="en-US" dirty="0"/>
              <a:t>Review the </a:t>
            </a:r>
            <a:r>
              <a:rPr lang="en-US" b="1" dirty="0"/>
              <a:t>Sources of Evidence</a:t>
            </a:r>
            <a:r>
              <a:rPr lang="en-US" dirty="0"/>
              <a:t>. </a:t>
            </a:r>
            <a:endParaRPr dirty="0"/>
          </a:p>
          <a:p>
            <a:pPr indent="-457200"/>
            <a:r>
              <a:rPr lang="en-US" dirty="0"/>
              <a:t>How do these sources support the domain of </a:t>
            </a:r>
            <a:r>
              <a:rPr lang="en-US" b="1" i="1" dirty="0"/>
              <a:t>High Quality Curriculum</a:t>
            </a:r>
            <a:r>
              <a:rPr lang="en-US" dirty="0"/>
              <a:t>? </a:t>
            </a:r>
            <a:endParaRPr dirty="0"/>
          </a:p>
        </p:txBody>
      </p:sp>
      <p:sp>
        <p:nvSpPr>
          <p:cNvPr id="478" name="Google Shape;478;p36">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36</a:t>
            </a:fld>
            <a:endParaRPr>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7"/>
          <p:cNvSpPr txBox="1">
            <a:spLocks noGrp="1"/>
          </p:cNvSpPr>
          <p:nvPr>
            <p:ph type="title"/>
          </p:nvPr>
        </p:nvSpPr>
        <p:spPr>
          <a:xfrm>
            <a:off x="628650" y="307253"/>
            <a:ext cx="7886700" cy="817129"/>
          </a:xfrm>
          <a:prstGeom prst="rect">
            <a:avLst/>
          </a:prstGeom>
          <a:solidFill>
            <a:schemeClr val="accent4"/>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Arial"/>
              <a:buNone/>
            </a:pPr>
            <a:r>
              <a:rPr lang="en-US" sz="3600"/>
              <a:t>Domain 5 – Effective Instruction</a:t>
            </a:r>
            <a:endParaRPr/>
          </a:p>
        </p:txBody>
      </p:sp>
      <p:sp>
        <p:nvSpPr>
          <p:cNvPr id="485" name="Google Shape;485;p37"/>
          <p:cNvSpPr txBox="1">
            <a:spLocks noGrp="1"/>
          </p:cNvSpPr>
          <p:nvPr>
            <p:ph type="body" idx="1"/>
          </p:nvPr>
        </p:nvSpPr>
        <p:spPr>
          <a:xfrm>
            <a:off x="628650" y="1431636"/>
            <a:ext cx="7998114" cy="5061072"/>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r>
              <a:rPr lang="en-US" dirty="0"/>
              <a:t>Individually </a:t>
            </a:r>
            <a:r>
              <a:rPr lang="en-US"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6"/>
                  </a:ext>
                </a:extLst>
              </a:rPr>
              <a:t>u</a:t>
            </a:r>
            <a:r>
              <a:rPr lang="en-US" dirty="0"/>
              <a:t>npack the</a:t>
            </a:r>
            <a:r>
              <a:rPr lang="en-US"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7"/>
                  </a:ext>
                </a:extLst>
              </a:rPr>
              <a:t> f</a:t>
            </a:r>
            <a:r>
              <a:rPr lang="en-US" dirty="0"/>
              <a:t>ollowing: </a:t>
            </a:r>
            <a:endParaRPr dirty="0"/>
          </a:p>
          <a:p>
            <a:pPr marL="685800" lvl="1" indent="-228600" algn="l" rtl="0">
              <a:lnSpc>
                <a:spcPct val="90000"/>
              </a:lnSpc>
              <a:spcBef>
                <a:spcPts val="500"/>
              </a:spcBef>
              <a:spcAft>
                <a:spcPts val="0"/>
              </a:spcAft>
              <a:buClr>
                <a:schemeClr val="dk1"/>
              </a:buClr>
              <a:buSzPts val="2400"/>
              <a:buChar char="•"/>
            </a:pPr>
            <a:r>
              <a:rPr lang="en-US" dirty="0"/>
              <a:t>Indicators 5.1 through 5.5</a:t>
            </a:r>
            <a:endParaRPr dirty="0"/>
          </a:p>
          <a:p>
            <a:pPr marL="685800" lvl="1" indent="-228600" algn="l" rtl="0">
              <a:lnSpc>
                <a:spcPct val="90000"/>
              </a:lnSpc>
              <a:spcBef>
                <a:spcPts val="500"/>
              </a:spcBef>
              <a:spcAft>
                <a:spcPts val="0"/>
              </a:spcAft>
              <a:buClr>
                <a:schemeClr val="dk1"/>
              </a:buClr>
              <a:buSzPts val="2400"/>
              <a:buChar char="•"/>
            </a:pPr>
            <a:r>
              <a:rPr lang="en-US" dirty="0"/>
              <a:t>Rubric pages 18-22.</a:t>
            </a:r>
            <a:endParaRPr dirty="0"/>
          </a:p>
          <a:p>
            <a:pPr marL="685800" lvl="1" indent="-228600" algn="l" rtl="0">
              <a:lnSpc>
                <a:spcPct val="90000"/>
              </a:lnSpc>
              <a:spcBef>
                <a:spcPts val="500"/>
              </a:spcBef>
              <a:spcAft>
                <a:spcPts val="0"/>
              </a:spcAft>
              <a:buClr>
                <a:schemeClr val="dk1"/>
              </a:buClr>
              <a:buSzPts val="2400"/>
              <a:buChar char="•"/>
            </a:pPr>
            <a:r>
              <a:rPr lang="en-US" dirty="0"/>
              <a:t>7 minutes </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228600" algn="l" rtl="0">
              <a:lnSpc>
                <a:spcPct val="90000"/>
              </a:lnSpc>
              <a:spcBef>
                <a:spcPts val="500"/>
              </a:spcBef>
              <a:spcAft>
                <a:spcPts val="0"/>
              </a:spcAft>
              <a:buClr>
                <a:schemeClr val="dk1"/>
              </a:buClr>
              <a:buSzPts val="2400"/>
              <a:buChar char="•"/>
            </a:pPr>
            <a:r>
              <a:rPr lang="en-US" dirty="0"/>
              <a:t>Highlight the focus of the Indicator</a:t>
            </a:r>
            <a:endParaRPr dirty="0"/>
          </a:p>
          <a:p>
            <a:pPr marL="685800" lvl="1" indent="-228600" algn="l" rtl="0">
              <a:lnSpc>
                <a:spcPct val="90000"/>
              </a:lnSpc>
              <a:spcBef>
                <a:spcPts val="500"/>
              </a:spcBef>
              <a:spcAft>
                <a:spcPts val="0"/>
              </a:spcAft>
              <a:buClr>
                <a:schemeClr val="dk1"/>
              </a:buClr>
              <a:buSzPts val="2400"/>
              <a:buChar char="•"/>
            </a:pPr>
            <a:r>
              <a:rPr lang="en-US" dirty="0"/>
              <a:t>Starting at Developing and moving towards Distinguished, highlight the changes in principal actions. </a:t>
            </a:r>
            <a:endParaRPr dirty="0"/>
          </a:p>
          <a:p>
            <a:pPr marL="457200" lvl="1" indent="0" algn="l" rtl="0">
              <a:lnSpc>
                <a:spcPct val="90000"/>
              </a:lnSpc>
              <a:spcBef>
                <a:spcPts val="500"/>
              </a:spcBef>
              <a:spcAft>
                <a:spcPts val="0"/>
              </a:spcAft>
              <a:buClr>
                <a:schemeClr val="dk1"/>
              </a:buClr>
              <a:buSzPts val="2400"/>
              <a:buNone/>
            </a:pPr>
            <a:endParaRPr dirty="0"/>
          </a:p>
          <a:p>
            <a:pPr marL="228600" lvl="0" indent="-228600"/>
            <a:r>
              <a:rPr lang="en-US" dirty="0"/>
              <a:t>Be prepared to share in small groups.</a:t>
            </a:r>
            <a:endParaRPr dirty="0"/>
          </a:p>
        </p:txBody>
      </p:sp>
      <p:sp>
        <p:nvSpPr>
          <p:cNvPr id="486" name="Google Shape;486;p37">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37</a:t>
            </a:fld>
            <a:endParaRPr>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8"/>
          <p:cNvSpPr txBox="1">
            <a:spLocks noGrp="1"/>
          </p:cNvSpPr>
          <p:nvPr>
            <p:ph type="title"/>
          </p:nvPr>
        </p:nvSpPr>
        <p:spPr>
          <a:xfrm>
            <a:off x="628650" y="365126"/>
            <a:ext cx="7886700" cy="1325563"/>
          </a:xfrm>
          <a:prstGeom prst="rect">
            <a:avLst/>
          </a:prstGeom>
          <a:solidFill>
            <a:schemeClr val="accent4"/>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Small Groups </a:t>
            </a:r>
            <a:r>
              <a:rPr lang="en-US" dirty="0">
                <a:solidFill>
                  <a:srgbClr val="FFC000"/>
                </a:solidFill>
              </a:rPr>
              <a:t>- 4</a:t>
            </a:r>
            <a:endParaRPr dirty="0">
              <a:solidFill>
                <a:srgbClr val="FFC000"/>
              </a:solidFill>
            </a:endParaRPr>
          </a:p>
        </p:txBody>
      </p:sp>
      <p:sp>
        <p:nvSpPr>
          <p:cNvPr id="493" name="Google Shape;493;p3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15265" algn="l" rtl="0">
              <a:lnSpc>
                <a:spcPct val="90000"/>
              </a:lnSpc>
              <a:spcBef>
                <a:spcPts val="1000"/>
              </a:spcBef>
              <a:spcAft>
                <a:spcPts val="0"/>
              </a:spcAft>
              <a:buClr>
                <a:schemeClr val="dk1"/>
              </a:buClr>
              <a:buSzPct val="100000"/>
              <a:buChar char="•"/>
            </a:pPr>
            <a:r>
              <a:rPr lang="en-US" dirty="0"/>
              <a:t>Identify a new facilitator. </a:t>
            </a:r>
            <a:endParaRPr dirty="0"/>
          </a:p>
          <a:p>
            <a:pPr marL="228600" lvl="0" indent="-215265" algn="l" rtl="0">
              <a:lnSpc>
                <a:spcPct val="90000"/>
              </a:lnSpc>
              <a:spcBef>
                <a:spcPts val="1000"/>
              </a:spcBef>
              <a:spcAft>
                <a:spcPts val="0"/>
              </a:spcAft>
              <a:buClr>
                <a:schemeClr val="dk1"/>
              </a:buClr>
              <a:buSzPct val="100000"/>
              <a:buChar char="•"/>
            </a:pPr>
            <a:r>
              <a:rPr lang="en-US" dirty="0"/>
              <a:t>Review the four indicators: 4.1 and 4.2.</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15265" algn="l" rtl="0">
              <a:lnSpc>
                <a:spcPct val="90000"/>
              </a:lnSpc>
              <a:spcBef>
                <a:spcPts val="1000"/>
              </a:spcBef>
              <a:spcAft>
                <a:spcPts val="0"/>
              </a:spcAft>
              <a:buClr>
                <a:schemeClr val="dk1"/>
              </a:buClr>
              <a:buSzPct val="100000"/>
              <a:buChar char="•"/>
            </a:pPr>
            <a:r>
              <a:rPr lang="en-US" dirty="0"/>
              <a:t>What did you highlight? Why? </a:t>
            </a:r>
            <a:endParaRPr dirty="0"/>
          </a:p>
          <a:p>
            <a:pPr marL="228600" lvl="0" indent="-215265" algn="l" rtl="0">
              <a:lnSpc>
                <a:spcPct val="90000"/>
              </a:lnSpc>
              <a:spcBef>
                <a:spcPts val="1000"/>
              </a:spcBef>
              <a:spcAft>
                <a:spcPts val="0"/>
              </a:spcAft>
              <a:buClr>
                <a:schemeClr val="dk1"/>
              </a:buClr>
              <a:buSzPct val="100000"/>
              <a:buChar char="•"/>
            </a:pPr>
            <a:r>
              <a:rPr lang="en-US" dirty="0"/>
              <a:t>How do the principal actions change and develop across performance levels from Developing to Distinguished? </a:t>
            </a: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p:txBody>
      </p:sp>
      <p:sp>
        <p:nvSpPr>
          <p:cNvPr id="494" name="Google Shape;494;p38">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38</a:t>
            </a:fld>
            <a:endParaRPr>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9"/>
          <p:cNvSpPr txBox="1">
            <a:spLocks noGrp="1"/>
          </p:cNvSpPr>
          <p:nvPr>
            <p:ph type="title"/>
          </p:nvPr>
        </p:nvSpPr>
        <p:spPr>
          <a:xfrm>
            <a:off x="628650" y="365127"/>
            <a:ext cx="7886700" cy="917573"/>
          </a:xfrm>
          <a:prstGeom prst="rect">
            <a:avLst/>
          </a:prstGeom>
          <a:solidFill>
            <a:schemeClr val="accent4"/>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Principal Handbook </a:t>
            </a:r>
            <a:r>
              <a:rPr lang="en-US" dirty="0">
                <a:solidFill>
                  <a:srgbClr val="FFC000"/>
                </a:solidFill>
              </a:rPr>
              <a:t>- 10</a:t>
            </a:r>
            <a:endParaRPr dirty="0">
              <a:solidFill>
                <a:srgbClr val="FFC000"/>
              </a:solidFill>
            </a:endParaRPr>
          </a:p>
        </p:txBody>
      </p:sp>
      <p:pic>
        <p:nvPicPr>
          <p:cNvPr id="501" name="Google Shape;501;p39" descr="Screen Capture of Domain 5 - Effective Instruction Essential Actions Checklists"/>
          <p:cNvPicPr preferRelativeResize="0"/>
          <p:nvPr/>
        </p:nvPicPr>
        <p:blipFill rotWithShape="1">
          <a:blip r:embed="rId3">
            <a:alphaModFix/>
          </a:blip>
          <a:srcRect/>
          <a:stretch/>
        </p:blipFill>
        <p:spPr>
          <a:xfrm>
            <a:off x="1743075" y="1342000"/>
            <a:ext cx="5657850" cy="4715474"/>
          </a:xfrm>
          <a:prstGeom prst="rect">
            <a:avLst/>
          </a:prstGeom>
          <a:noFill/>
          <a:ln w="9525" cap="flat" cmpd="sng">
            <a:solidFill>
              <a:srgbClr val="000000"/>
            </a:solidFill>
            <a:prstDash val="solid"/>
            <a:round/>
            <a:headEnd type="none" w="sm" len="sm"/>
            <a:tailEnd type="none" w="sm" len="sm"/>
          </a:ln>
          <a:effectLst>
            <a:outerShdw blurRad="292100" dist="139700" dir="2700000" algn="tl" rotWithShape="0">
              <a:srgbClr val="333333">
                <a:alpha val="64705"/>
              </a:srgbClr>
            </a:outerShdw>
          </a:effectLst>
        </p:spPr>
      </p:pic>
      <p:sp>
        <p:nvSpPr>
          <p:cNvPr id="502" name="Google Shape;502;p39">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39</a:t>
            </a:fld>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187518" y="653492"/>
            <a:ext cx="2562119" cy="4795408"/>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Arial"/>
              <a:buNone/>
            </a:pPr>
            <a:r>
              <a:rPr lang="en-US" dirty="0">
                <a:solidFill>
                  <a:srgbClr val="FFFFFF"/>
                </a:solidFill>
              </a:rPr>
              <a:t>   Why? </a:t>
            </a:r>
            <a:endParaRPr dirty="0"/>
          </a:p>
        </p:txBody>
      </p:sp>
      <p:sp>
        <p:nvSpPr>
          <p:cNvPr id="121" name="Google Shape;121;p4">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4</a:t>
            </a:fld>
            <a:endParaRPr>
              <a:solidFill>
                <a:srgbClr val="FFFFFF"/>
              </a:solidFill>
            </a:endParaRPr>
          </a:p>
        </p:txBody>
      </p:sp>
      <p:sp>
        <p:nvSpPr>
          <p:cNvPr id="22" name="Google Shape;177;p7">
            <a:extLst>
              <a:ext uri="{FF2B5EF4-FFF2-40B4-BE49-F238E27FC236}">
                <a16:creationId xmlns:a16="http://schemas.microsoft.com/office/drawing/2014/main" xmlns="" id="{C10DC5B9-C2FC-4824-8F9C-CD56ADBE1D8D}"/>
              </a:ext>
              <a:ext uri="{C183D7F6-B498-43B3-948B-1728B52AA6E4}">
                <adec:decorative xmlns:adec="http://schemas.microsoft.com/office/drawing/2017/decorative" xmlns="" val="1"/>
              </a:ext>
            </a:extLst>
          </p:cNvPr>
          <p:cNvSpPr/>
          <p:nvPr/>
        </p:nvSpPr>
        <p:spPr>
          <a:xfrm>
            <a:off x="2956264" y="470924"/>
            <a:ext cx="5824665" cy="114578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8;p7">
            <a:extLst>
              <a:ext uri="{FF2B5EF4-FFF2-40B4-BE49-F238E27FC236}">
                <a16:creationId xmlns:a16="http://schemas.microsoft.com/office/drawing/2014/main" xmlns="" id="{47DE94F1-6A45-45BD-978F-567BCC623829}"/>
              </a:ext>
              <a:ext uri="{C183D7F6-B498-43B3-948B-1728B52AA6E4}">
                <adec:decorative xmlns:adec="http://schemas.microsoft.com/office/drawing/2017/decorative" xmlns="" val="1"/>
              </a:ext>
            </a:extLst>
          </p:cNvPr>
          <p:cNvSpPr/>
          <p:nvPr/>
        </p:nvSpPr>
        <p:spPr>
          <a:xfrm>
            <a:off x="3369517" y="730985"/>
            <a:ext cx="751368" cy="6301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9;p7">
            <a:extLst>
              <a:ext uri="{FF2B5EF4-FFF2-40B4-BE49-F238E27FC236}">
                <a16:creationId xmlns:a16="http://schemas.microsoft.com/office/drawing/2014/main" xmlns="" id="{08271DA1-0D61-477B-8FCB-5B1E060BB860}"/>
              </a:ext>
              <a:ext uri="{C183D7F6-B498-43B3-948B-1728B52AA6E4}">
                <adec:decorative xmlns:adec="http://schemas.microsoft.com/office/drawing/2017/decorative" xmlns="" val="1"/>
              </a:ext>
            </a:extLst>
          </p:cNvPr>
          <p:cNvSpPr/>
          <p:nvPr/>
        </p:nvSpPr>
        <p:spPr>
          <a:xfrm>
            <a:off x="4534139" y="473184"/>
            <a:ext cx="4246789" cy="11457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0;p7">
            <a:extLst>
              <a:ext uri="{FF2B5EF4-FFF2-40B4-BE49-F238E27FC236}">
                <a16:creationId xmlns:a16="http://schemas.microsoft.com/office/drawing/2014/main" xmlns="" id="{D0F881EE-C097-4442-99CF-F3FEAFC16E24}"/>
              </a:ext>
            </a:extLst>
          </p:cNvPr>
          <p:cNvSpPr txBox="1"/>
          <p:nvPr/>
        </p:nvSpPr>
        <p:spPr>
          <a:xfrm>
            <a:off x="4534139" y="473184"/>
            <a:ext cx="4246789" cy="1145783"/>
          </a:xfrm>
          <a:prstGeom prst="rect">
            <a:avLst/>
          </a:prstGeom>
          <a:noFill/>
          <a:ln>
            <a:noFill/>
          </a:ln>
        </p:spPr>
        <p:txBody>
          <a:bodyPr spcFirstLastPara="1" wrap="square" lIns="121250" tIns="121250" rIns="121250" bIns="12125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600" b="0" i="0" u="none" strike="noStrike" cap="none" dirty="0">
                <a:solidFill>
                  <a:schemeClr val="dk1"/>
                </a:solidFill>
                <a:latin typeface="Calibri"/>
                <a:ea typeface="Calibri"/>
                <a:cs typeface="Calibri"/>
                <a:sym typeface="Calibri"/>
              </a:rPr>
              <a:t>Descriptor language provides clarity and specificity in the practices described and a progression of implementation across performance levels. </a:t>
            </a:r>
            <a:endParaRPr sz="1600" dirty="0"/>
          </a:p>
        </p:txBody>
      </p:sp>
      <p:sp>
        <p:nvSpPr>
          <p:cNvPr id="26" name="Google Shape;181;p7">
            <a:extLst>
              <a:ext uri="{FF2B5EF4-FFF2-40B4-BE49-F238E27FC236}">
                <a16:creationId xmlns:a16="http://schemas.microsoft.com/office/drawing/2014/main" xmlns="" id="{9D6B74A5-5716-4038-9149-88B370AFBBB1}"/>
              </a:ext>
              <a:ext uri="{C183D7F6-B498-43B3-948B-1728B52AA6E4}">
                <adec:decorative xmlns:adec="http://schemas.microsoft.com/office/drawing/2017/decorative" xmlns="" val="1"/>
              </a:ext>
            </a:extLst>
          </p:cNvPr>
          <p:cNvSpPr/>
          <p:nvPr/>
        </p:nvSpPr>
        <p:spPr>
          <a:xfrm>
            <a:off x="2956264" y="1905413"/>
            <a:ext cx="5824665" cy="114578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2;p7">
            <a:extLst>
              <a:ext uri="{FF2B5EF4-FFF2-40B4-BE49-F238E27FC236}">
                <a16:creationId xmlns:a16="http://schemas.microsoft.com/office/drawing/2014/main" xmlns="" id="{104CB98F-043E-4360-A675-92F72199DADF}"/>
              </a:ext>
              <a:ext uri="{C183D7F6-B498-43B3-948B-1728B52AA6E4}">
                <adec:decorative xmlns:adec="http://schemas.microsoft.com/office/drawing/2017/decorative" xmlns="" val="1"/>
              </a:ext>
            </a:extLst>
          </p:cNvPr>
          <p:cNvSpPr/>
          <p:nvPr/>
        </p:nvSpPr>
        <p:spPr>
          <a:xfrm>
            <a:off x="3369517" y="2163214"/>
            <a:ext cx="751368" cy="63018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3;p7">
            <a:extLst>
              <a:ext uri="{FF2B5EF4-FFF2-40B4-BE49-F238E27FC236}">
                <a16:creationId xmlns:a16="http://schemas.microsoft.com/office/drawing/2014/main" xmlns="" id="{FA0EF5AB-7069-4936-ACA6-E82D398E6B5F}"/>
              </a:ext>
              <a:ext uri="{C183D7F6-B498-43B3-948B-1728B52AA6E4}">
                <adec:decorative xmlns:adec="http://schemas.microsoft.com/office/drawing/2017/decorative" xmlns="" val="1"/>
              </a:ext>
            </a:extLst>
          </p:cNvPr>
          <p:cNvSpPr/>
          <p:nvPr/>
        </p:nvSpPr>
        <p:spPr>
          <a:xfrm>
            <a:off x="4534139" y="1905413"/>
            <a:ext cx="4246789" cy="11457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4;p7">
            <a:extLst>
              <a:ext uri="{FF2B5EF4-FFF2-40B4-BE49-F238E27FC236}">
                <a16:creationId xmlns:a16="http://schemas.microsoft.com/office/drawing/2014/main" xmlns="" id="{9C6D14B8-264A-42FD-9609-5D06CC41D8FA}"/>
              </a:ext>
            </a:extLst>
          </p:cNvPr>
          <p:cNvSpPr txBox="1"/>
          <p:nvPr/>
        </p:nvSpPr>
        <p:spPr>
          <a:xfrm>
            <a:off x="4534139" y="1905413"/>
            <a:ext cx="4246789" cy="1145783"/>
          </a:xfrm>
          <a:prstGeom prst="rect">
            <a:avLst/>
          </a:prstGeom>
          <a:noFill/>
          <a:ln>
            <a:noFill/>
          </a:ln>
        </p:spPr>
        <p:txBody>
          <a:bodyPr spcFirstLastPara="1" wrap="square" lIns="121250" tIns="121250" rIns="121250" bIns="12125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600" b="0" i="0" u="none" strike="noStrike" cap="none" dirty="0">
                <a:solidFill>
                  <a:schemeClr val="dk1"/>
                </a:solidFill>
                <a:latin typeface="Calibri"/>
                <a:ea typeface="Calibri"/>
                <a:cs typeface="Calibri"/>
                <a:sym typeface="Calibri"/>
              </a:rPr>
              <a:t>Preponderance of evidence approach to ratings versus the additive/cumulative approach. </a:t>
            </a:r>
            <a:endParaRPr sz="1600" dirty="0"/>
          </a:p>
        </p:txBody>
      </p:sp>
      <p:sp>
        <p:nvSpPr>
          <p:cNvPr id="30" name="Google Shape;185;p7">
            <a:extLst>
              <a:ext uri="{FF2B5EF4-FFF2-40B4-BE49-F238E27FC236}">
                <a16:creationId xmlns:a16="http://schemas.microsoft.com/office/drawing/2014/main" xmlns="" id="{61BDC65B-4B02-4C66-B656-669AC52CC0BF}"/>
              </a:ext>
              <a:ext uri="{C183D7F6-B498-43B3-948B-1728B52AA6E4}">
                <adec:decorative xmlns:adec="http://schemas.microsoft.com/office/drawing/2017/decorative" xmlns="" val="1"/>
              </a:ext>
            </a:extLst>
          </p:cNvPr>
          <p:cNvSpPr/>
          <p:nvPr/>
        </p:nvSpPr>
        <p:spPr>
          <a:xfrm>
            <a:off x="2956264" y="3337642"/>
            <a:ext cx="5824665" cy="114578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6;p7">
            <a:extLst>
              <a:ext uri="{FF2B5EF4-FFF2-40B4-BE49-F238E27FC236}">
                <a16:creationId xmlns:a16="http://schemas.microsoft.com/office/drawing/2014/main" xmlns="" id="{B3911A28-E908-485A-A9E3-CD774F2CDE96}"/>
              </a:ext>
              <a:ext uri="{C183D7F6-B498-43B3-948B-1728B52AA6E4}">
                <adec:decorative xmlns:adec="http://schemas.microsoft.com/office/drawing/2017/decorative" xmlns="" val="1"/>
              </a:ext>
            </a:extLst>
          </p:cNvPr>
          <p:cNvSpPr/>
          <p:nvPr/>
        </p:nvSpPr>
        <p:spPr>
          <a:xfrm>
            <a:off x="3369517" y="3595443"/>
            <a:ext cx="751368" cy="63018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7;p7">
            <a:extLst>
              <a:ext uri="{FF2B5EF4-FFF2-40B4-BE49-F238E27FC236}">
                <a16:creationId xmlns:a16="http://schemas.microsoft.com/office/drawing/2014/main" xmlns="" id="{54907272-3F74-41E9-AF84-0C111C961F9A}"/>
              </a:ext>
              <a:ext uri="{C183D7F6-B498-43B3-948B-1728B52AA6E4}">
                <adec:decorative xmlns:adec="http://schemas.microsoft.com/office/drawing/2017/decorative" xmlns="" val="1"/>
              </a:ext>
            </a:extLst>
          </p:cNvPr>
          <p:cNvSpPr/>
          <p:nvPr/>
        </p:nvSpPr>
        <p:spPr>
          <a:xfrm>
            <a:off x="4534139" y="3337642"/>
            <a:ext cx="4246789" cy="11457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8;p7">
            <a:extLst>
              <a:ext uri="{FF2B5EF4-FFF2-40B4-BE49-F238E27FC236}">
                <a16:creationId xmlns:a16="http://schemas.microsoft.com/office/drawing/2014/main" xmlns="" id="{76DE912C-F1E8-49F6-AF09-E197D4692443}"/>
              </a:ext>
            </a:extLst>
          </p:cNvPr>
          <p:cNvSpPr txBox="1"/>
          <p:nvPr/>
        </p:nvSpPr>
        <p:spPr>
          <a:xfrm>
            <a:off x="4534139" y="3337642"/>
            <a:ext cx="4246789" cy="1145783"/>
          </a:xfrm>
          <a:prstGeom prst="rect">
            <a:avLst/>
          </a:prstGeom>
          <a:noFill/>
          <a:ln>
            <a:noFill/>
          </a:ln>
        </p:spPr>
        <p:txBody>
          <a:bodyPr spcFirstLastPara="1" wrap="square" lIns="121250" tIns="121250" rIns="121250" bIns="12125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600" b="0" i="0" u="none" strike="noStrike" cap="none" dirty="0">
                <a:solidFill>
                  <a:schemeClr val="dk1"/>
                </a:solidFill>
                <a:latin typeface="Calibri"/>
                <a:ea typeface="Calibri"/>
                <a:cs typeface="Calibri"/>
                <a:sym typeface="Calibri"/>
              </a:rPr>
              <a:t>Clear alignment to the Texas Principal Standards </a:t>
            </a:r>
            <a:r>
              <a:rPr lang="en-US" sz="1600" b="1" i="0" u="sng" strike="noStrike" cap="none" dirty="0">
                <a:solidFill>
                  <a:schemeClr val="dk1"/>
                </a:solidFill>
                <a:latin typeface="Calibri"/>
                <a:ea typeface="Calibri"/>
                <a:cs typeface="Calibri"/>
                <a:sym typeface="Calibri"/>
              </a:rPr>
              <a:t>and</a:t>
            </a:r>
            <a:r>
              <a:rPr lang="en-US" sz="1600" b="0" i="0" u="none" strike="noStrike" cap="none" dirty="0">
                <a:solidFill>
                  <a:schemeClr val="dk1"/>
                </a:solidFill>
                <a:latin typeface="Calibri"/>
                <a:ea typeface="Calibri"/>
                <a:cs typeface="Calibri"/>
                <a:sym typeface="Calibri"/>
              </a:rPr>
              <a:t> the Effective Schools </a:t>
            </a:r>
            <a:r>
              <a:rPr lang="en-US" sz="1600" dirty="0">
                <a:solidFill>
                  <a:schemeClr val="dk1"/>
                </a:solidFill>
                <a:latin typeface="Calibri"/>
                <a:ea typeface="Calibri"/>
                <a:cs typeface="Calibri"/>
                <a:sym typeface="Calibri"/>
              </a:rPr>
              <a:t>Framework</a:t>
            </a:r>
            <a:r>
              <a:rPr lang="en-US" sz="1600" b="0" i="0" u="none" strike="noStrike" cap="none" dirty="0">
                <a:solidFill>
                  <a:schemeClr val="dk1"/>
                </a:solidFill>
                <a:latin typeface="Calibri"/>
                <a:ea typeface="Calibri"/>
                <a:cs typeface="Calibri"/>
                <a:sym typeface="Calibri"/>
              </a:rPr>
              <a:t> campus-based best practices. </a:t>
            </a:r>
            <a:endParaRPr sz="1600" dirty="0"/>
          </a:p>
        </p:txBody>
      </p:sp>
      <p:sp>
        <p:nvSpPr>
          <p:cNvPr id="34" name="Google Shape;189;p7">
            <a:extLst>
              <a:ext uri="{FF2B5EF4-FFF2-40B4-BE49-F238E27FC236}">
                <a16:creationId xmlns:a16="http://schemas.microsoft.com/office/drawing/2014/main" xmlns="" id="{C10C0D86-782B-401D-95CD-D871DB3CDE5F}"/>
              </a:ext>
              <a:ext uri="{C183D7F6-B498-43B3-948B-1728B52AA6E4}">
                <adec:decorative xmlns:adec="http://schemas.microsoft.com/office/drawing/2017/decorative" xmlns="" val="1"/>
              </a:ext>
            </a:extLst>
          </p:cNvPr>
          <p:cNvSpPr/>
          <p:nvPr/>
        </p:nvSpPr>
        <p:spPr>
          <a:xfrm>
            <a:off x="2956264" y="4769871"/>
            <a:ext cx="5824665" cy="1145783"/>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0;p7">
            <a:extLst>
              <a:ext uri="{FF2B5EF4-FFF2-40B4-BE49-F238E27FC236}">
                <a16:creationId xmlns:a16="http://schemas.microsoft.com/office/drawing/2014/main" xmlns="" id="{6BD8C6CC-C318-443C-91DA-F483F524477E}"/>
              </a:ext>
              <a:ext uri="{C183D7F6-B498-43B3-948B-1728B52AA6E4}">
                <adec:decorative xmlns:adec="http://schemas.microsoft.com/office/drawing/2017/decorative" xmlns="" val="1"/>
              </a:ext>
            </a:extLst>
          </p:cNvPr>
          <p:cNvSpPr/>
          <p:nvPr/>
        </p:nvSpPr>
        <p:spPr>
          <a:xfrm>
            <a:off x="3369517" y="5027672"/>
            <a:ext cx="751368" cy="63018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1;p7">
            <a:extLst>
              <a:ext uri="{FF2B5EF4-FFF2-40B4-BE49-F238E27FC236}">
                <a16:creationId xmlns:a16="http://schemas.microsoft.com/office/drawing/2014/main" xmlns="" id="{AA7FA09B-980F-408D-807D-5761D0DA90F0}"/>
              </a:ext>
              <a:ext uri="{C183D7F6-B498-43B3-948B-1728B52AA6E4}">
                <adec:decorative xmlns:adec="http://schemas.microsoft.com/office/drawing/2017/decorative" xmlns="" val="1"/>
              </a:ext>
            </a:extLst>
          </p:cNvPr>
          <p:cNvSpPr/>
          <p:nvPr/>
        </p:nvSpPr>
        <p:spPr>
          <a:xfrm>
            <a:off x="4534139" y="4769871"/>
            <a:ext cx="4246789" cy="11457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2;p7">
            <a:extLst>
              <a:ext uri="{FF2B5EF4-FFF2-40B4-BE49-F238E27FC236}">
                <a16:creationId xmlns:a16="http://schemas.microsoft.com/office/drawing/2014/main" xmlns="" id="{F3F2CDFC-61A1-4B6F-931F-2E55FD8443C5}"/>
              </a:ext>
            </a:extLst>
          </p:cNvPr>
          <p:cNvSpPr txBox="1"/>
          <p:nvPr/>
        </p:nvSpPr>
        <p:spPr>
          <a:xfrm>
            <a:off x="4534139" y="4769871"/>
            <a:ext cx="4246789" cy="1145783"/>
          </a:xfrm>
          <a:prstGeom prst="rect">
            <a:avLst/>
          </a:prstGeom>
          <a:noFill/>
          <a:ln>
            <a:noFill/>
          </a:ln>
        </p:spPr>
        <p:txBody>
          <a:bodyPr spcFirstLastPara="1" wrap="square" lIns="121250" tIns="121250" rIns="121250" bIns="12125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600" b="0" i="0" u="none" strike="noStrike" cap="none" dirty="0">
                <a:solidFill>
                  <a:schemeClr val="dk1"/>
                </a:solidFill>
                <a:latin typeface="Calibri"/>
                <a:ea typeface="Calibri"/>
                <a:cs typeface="Calibri"/>
                <a:sym typeface="Calibri"/>
              </a:rPr>
              <a:t>Streamline the forms and processes for both the principal and principal appraiser. </a:t>
            </a:r>
            <a:endParaRPr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0"/>
          <p:cNvSpPr txBox="1">
            <a:spLocks noGrp="1"/>
          </p:cNvSpPr>
          <p:nvPr>
            <p:ph type="title"/>
          </p:nvPr>
        </p:nvSpPr>
        <p:spPr>
          <a:xfrm>
            <a:off x="628650" y="365126"/>
            <a:ext cx="7886700" cy="817129"/>
          </a:xfrm>
          <a:prstGeom prst="rect">
            <a:avLst/>
          </a:prstGeom>
          <a:solidFill>
            <a:schemeClr val="accent4"/>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Principal Handbook </a:t>
            </a:r>
            <a:r>
              <a:rPr lang="en-US" dirty="0">
                <a:solidFill>
                  <a:srgbClr val="FFC000"/>
                </a:solidFill>
              </a:rPr>
              <a:t>- 11</a:t>
            </a:r>
            <a:endParaRPr dirty="0">
              <a:solidFill>
                <a:srgbClr val="FFC000"/>
              </a:solidFill>
            </a:endParaRPr>
          </a:p>
        </p:txBody>
      </p:sp>
      <p:sp>
        <p:nvSpPr>
          <p:cNvPr id="509" name="Google Shape;509;p40"/>
          <p:cNvSpPr txBox="1">
            <a:spLocks noGrp="1"/>
          </p:cNvSpPr>
          <p:nvPr>
            <p:ph type="body" idx="1"/>
          </p:nvPr>
        </p:nvSpPr>
        <p:spPr>
          <a:xfrm>
            <a:off x="628650" y="1431636"/>
            <a:ext cx="7998114" cy="50610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Individually read through pages 13 - 14 of the           T-PESS Principal Handbook. </a:t>
            </a:r>
            <a:endParaRPr dirty="0"/>
          </a:p>
          <a:p>
            <a:pPr marL="228600" lvl="0" indent="-228600" algn="l" rtl="0">
              <a:lnSpc>
                <a:spcPct val="90000"/>
              </a:lnSpc>
              <a:spcBef>
                <a:spcPts val="1000"/>
              </a:spcBef>
              <a:spcAft>
                <a:spcPts val="0"/>
              </a:spcAft>
              <a:buClr>
                <a:schemeClr val="dk1"/>
              </a:buClr>
              <a:buSzPts val="2800"/>
              <a:buChar char="•"/>
            </a:pPr>
            <a:r>
              <a:rPr lang="en-US" dirty="0"/>
              <a:t>Compare the Essential Actions to the Indicators and Descriptors of the Rubric.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How does the Handbook further clarify the rubric? </a:t>
            </a:r>
            <a:endParaRPr dirty="0"/>
          </a:p>
          <a:p>
            <a:pPr marL="457200" lvl="1" indent="0" algn="l" rtl="0">
              <a:lnSpc>
                <a:spcPct val="90000"/>
              </a:lnSpc>
              <a:spcBef>
                <a:spcPts val="500"/>
              </a:spcBef>
              <a:spcAft>
                <a:spcPts val="0"/>
              </a:spcAft>
              <a:buClr>
                <a:schemeClr val="dk1"/>
              </a:buClr>
              <a:buSzPts val="2400"/>
              <a:buNone/>
            </a:pPr>
            <a:endParaRPr dirty="0"/>
          </a:p>
          <a:p>
            <a:pPr marL="457200" lvl="1" indent="0" algn="l" rtl="0">
              <a:lnSpc>
                <a:spcPct val="90000"/>
              </a:lnSpc>
              <a:spcBef>
                <a:spcPts val="500"/>
              </a:spcBef>
              <a:spcAft>
                <a:spcPts val="0"/>
              </a:spcAft>
              <a:buClr>
                <a:schemeClr val="dk1"/>
              </a:buClr>
              <a:buSzPts val="2400"/>
              <a:buNone/>
            </a:pPr>
            <a:endParaRPr dirty="0"/>
          </a:p>
          <a:p>
            <a:pPr marL="228600" lvl="0" indent="-228600" algn="l" rtl="0">
              <a:lnSpc>
                <a:spcPct val="90000"/>
              </a:lnSpc>
              <a:spcBef>
                <a:spcPts val="1000"/>
              </a:spcBef>
              <a:spcAft>
                <a:spcPts val="0"/>
              </a:spcAft>
              <a:buClr>
                <a:schemeClr val="dk1"/>
              </a:buClr>
              <a:buSzPts val="2800"/>
              <a:buChar char="•"/>
            </a:pPr>
            <a:r>
              <a:rPr lang="en-US" dirty="0"/>
              <a:t>Be prepared to share in small groups. </a:t>
            </a:r>
            <a:endParaRPr dirty="0"/>
          </a:p>
        </p:txBody>
      </p:sp>
      <p:sp>
        <p:nvSpPr>
          <p:cNvPr id="510" name="Google Shape;510;p40">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40</a:t>
            </a:fld>
            <a:endParaRPr>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1"/>
          <p:cNvSpPr txBox="1">
            <a:spLocks noGrp="1"/>
          </p:cNvSpPr>
          <p:nvPr>
            <p:ph type="title"/>
          </p:nvPr>
        </p:nvSpPr>
        <p:spPr>
          <a:xfrm>
            <a:off x="628650" y="365126"/>
            <a:ext cx="7886700" cy="817129"/>
          </a:xfrm>
          <a:prstGeom prst="rect">
            <a:avLst/>
          </a:prstGeom>
          <a:solidFill>
            <a:schemeClr val="accent4"/>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Sources of Evidence </a:t>
            </a:r>
            <a:r>
              <a:rPr lang="en-US" dirty="0">
                <a:solidFill>
                  <a:srgbClr val="FFC000"/>
                </a:solidFill>
              </a:rPr>
              <a:t>- 5</a:t>
            </a:r>
            <a:endParaRPr dirty="0">
              <a:solidFill>
                <a:srgbClr val="FFC000"/>
              </a:solidFill>
            </a:endParaRPr>
          </a:p>
        </p:txBody>
      </p:sp>
      <p:sp>
        <p:nvSpPr>
          <p:cNvPr id="517" name="Google Shape;517;p41"/>
          <p:cNvSpPr txBox="1">
            <a:spLocks noGrp="1"/>
          </p:cNvSpPr>
          <p:nvPr>
            <p:ph type="body" idx="1"/>
          </p:nvPr>
        </p:nvSpPr>
        <p:spPr>
          <a:xfrm>
            <a:off x="628650" y="1431636"/>
            <a:ext cx="7998114" cy="50610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Rubric Page 22. </a:t>
            </a:r>
            <a:endParaRPr/>
          </a:p>
          <a:p>
            <a:pPr marL="228600" lvl="0" indent="-228600" algn="l" rtl="0">
              <a:lnSpc>
                <a:spcPct val="90000"/>
              </a:lnSpc>
              <a:spcBef>
                <a:spcPts val="1000"/>
              </a:spcBef>
              <a:spcAft>
                <a:spcPts val="0"/>
              </a:spcAft>
              <a:buClr>
                <a:schemeClr val="dk1"/>
              </a:buClr>
              <a:buSzPts val="2800"/>
              <a:buChar char="•"/>
            </a:pPr>
            <a:r>
              <a:rPr lang="en-US"/>
              <a:t>Review the </a:t>
            </a:r>
            <a:r>
              <a:rPr lang="en-US" b="1"/>
              <a:t>Sources of Evidence</a:t>
            </a:r>
            <a:r>
              <a:rPr lang="en-US"/>
              <a:t>. </a:t>
            </a:r>
            <a:endParaRPr/>
          </a:p>
          <a:p>
            <a:pPr marL="228600" lvl="0" indent="-228600" algn="l" rtl="0">
              <a:lnSpc>
                <a:spcPct val="90000"/>
              </a:lnSpc>
              <a:spcBef>
                <a:spcPts val="1000"/>
              </a:spcBef>
              <a:spcAft>
                <a:spcPts val="0"/>
              </a:spcAft>
              <a:buClr>
                <a:schemeClr val="dk1"/>
              </a:buClr>
              <a:buSzPts val="2800"/>
              <a:buChar char="•"/>
            </a:pPr>
            <a:r>
              <a:rPr lang="en-US"/>
              <a:t>How do these sources support the domain of </a:t>
            </a:r>
            <a:r>
              <a:rPr lang="en-US" b="1" i="1"/>
              <a:t>Effective Instruction</a:t>
            </a:r>
            <a:r>
              <a:rPr lang="en-US"/>
              <a:t>? </a:t>
            </a:r>
            <a:endParaRPr/>
          </a:p>
        </p:txBody>
      </p:sp>
      <p:sp>
        <p:nvSpPr>
          <p:cNvPr id="518" name="Google Shape;518;p41">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41</a:t>
            </a:fld>
            <a:endParaRPr>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2"/>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Rubric Wrap-Up</a:t>
            </a:r>
            <a:endParaRPr dirty="0"/>
          </a:p>
        </p:txBody>
      </p:sp>
      <p:sp>
        <p:nvSpPr>
          <p:cNvPr id="525" name="Google Shape;525;p42"/>
          <p:cNvSpPr txBox="1">
            <a:spLocks noGrp="1"/>
          </p:cNvSpPr>
          <p:nvPr>
            <p:ph type="body" idx="1"/>
          </p:nvPr>
        </p:nvSpPr>
        <p:spPr>
          <a:xfrm>
            <a:off x="628650" y="1756384"/>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Scoring</a:t>
            </a:r>
            <a:endParaRPr dirty="0"/>
          </a:p>
          <a:p>
            <a:pPr marL="228600" lvl="0" indent="-228600" algn="l" rtl="0">
              <a:lnSpc>
                <a:spcPct val="90000"/>
              </a:lnSpc>
              <a:spcBef>
                <a:spcPts val="1000"/>
              </a:spcBef>
              <a:spcAft>
                <a:spcPts val="0"/>
              </a:spcAft>
              <a:buClr>
                <a:schemeClr val="dk1"/>
              </a:buClr>
              <a:buSzPts val="2800"/>
              <a:buChar char="•"/>
            </a:pPr>
            <a:r>
              <a:rPr lang="en-US" dirty="0"/>
              <a:t>Preponderance of Evidence </a:t>
            </a:r>
            <a:endParaRPr dirty="0"/>
          </a:p>
          <a:p>
            <a:pPr marL="228600" lvl="0" indent="-228600" algn="l" rtl="0">
              <a:lnSpc>
                <a:spcPct val="90000"/>
              </a:lnSpc>
              <a:spcBef>
                <a:spcPts val="1000"/>
              </a:spcBef>
              <a:spcAft>
                <a:spcPts val="0"/>
              </a:spcAft>
              <a:buClr>
                <a:schemeClr val="dk1"/>
              </a:buClr>
              <a:buSzPts val="2800"/>
              <a:buChar char="•"/>
            </a:pPr>
            <a:r>
              <a:rPr lang="en-US" dirty="0"/>
              <a:t>BOY, MOY, EOY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pic>
        <p:nvPicPr>
          <p:cNvPr id="526" name="Google Shape;526;p42" descr="Screen Capture of a Ratings table, showing column titles Dis (Distinguished), Acc (Accomplished), Pro (Proficient), Dev (Developing), NI (Needs Improvement), and row titles BOY (Beginning of Year), MOY (Middle of Year), and EOY (End of Year), with checkboxes to select the proper rating."/>
          <p:cNvPicPr preferRelativeResize="0"/>
          <p:nvPr/>
        </p:nvPicPr>
        <p:blipFill rotWithShape="1">
          <a:blip r:embed="rId3">
            <a:alphaModFix/>
          </a:blip>
          <a:srcRect/>
          <a:stretch/>
        </p:blipFill>
        <p:spPr>
          <a:xfrm>
            <a:off x="3824666" y="2859346"/>
            <a:ext cx="2027104" cy="1217364"/>
          </a:xfrm>
          <a:prstGeom prst="rect">
            <a:avLst/>
          </a:prstGeom>
          <a:noFill/>
          <a:ln>
            <a:noFill/>
          </a:ln>
        </p:spPr>
      </p:pic>
      <p:pic>
        <p:nvPicPr>
          <p:cNvPr id="527" name="Google Shape;527;p42" descr="Screen capture of table showing Tenure on Campus.&#10;&#10;Under the column titled T-PESS Rubric, values are 70% at 0 Years, 70% at 1 Year, and 60% at 2 or More Years.&#10;&#10;Under the column titled Individual Growth Goal(s), values are 30% at 0 Years, 20% at 1 Year, and 20% at 2 or More Years.&#10;&#10;Under the column titled Student Growth Goals, values are 0% at 0 Years, 10% at 1 Year, and 20% at 2 or More Years."/>
          <p:cNvPicPr preferRelativeResize="0"/>
          <p:nvPr/>
        </p:nvPicPr>
        <p:blipFill rotWithShape="1">
          <a:blip r:embed="rId4">
            <a:alphaModFix/>
          </a:blip>
          <a:srcRect/>
          <a:stretch/>
        </p:blipFill>
        <p:spPr>
          <a:xfrm>
            <a:off x="512904" y="4394164"/>
            <a:ext cx="7161112" cy="1697385"/>
          </a:xfrm>
          <a:prstGeom prst="rect">
            <a:avLst/>
          </a:prstGeom>
          <a:noFill/>
          <a:ln>
            <a:noFill/>
          </a:ln>
        </p:spPr>
      </p:pic>
      <p:sp>
        <p:nvSpPr>
          <p:cNvPr id="528" name="Google Shape;528;p42">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42</a:t>
            </a:fld>
            <a:endParaRPr>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3"/>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Timelines</a:t>
            </a:r>
            <a:endParaRPr dirty="0"/>
          </a:p>
        </p:txBody>
      </p:sp>
      <p:pic>
        <p:nvPicPr>
          <p:cNvPr id="535" name="Google Shape;535;p43" descr="Image of table titled T-PESS Timeline Example, with the following: &#10;&#10;Orientation - Prior to the beginning of the school year (Appraiser)&#10;&#10;Self-Assessment and Goal Setting - Prior to the Beginning-of-Year Conference (Principal)&#10;&#10;Beginning-of-Year Conference - By the end of September (Both)&#10;&#10;School Site Visits/Informal Assessments - Ongoing (Appraiser)&#10;&#10;Mid-Year Conference - Close to the end of the first semester or mid-year point (Both)&#10;&#10;Identify and Collect Artifacts and Evidence - Ongoing collection - Synthesize at or near the end of the school year (Both)&#10;&#10;End-of-Year Conference Goal Setting - End of the school year, once all performance data has been received and analyzed (Both)"/>
          <p:cNvPicPr preferRelativeResize="0"/>
          <p:nvPr/>
        </p:nvPicPr>
        <p:blipFill rotWithShape="1">
          <a:blip r:embed="rId3">
            <a:alphaModFix/>
          </a:blip>
          <a:srcRect/>
          <a:stretch/>
        </p:blipFill>
        <p:spPr>
          <a:xfrm>
            <a:off x="44737" y="2213990"/>
            <a:ext cx="9054525" cy="2936764"/>
          </a:xfrm>
          <a:prstGeom prst="rect">
            <a:avLst/>
          </a:prstGeom>
          <a:noFill/>
          <a:ln>
            <a:noFill/>
          </a:ln>
        </p:spPr>
      </p:pic>
      <p:sp>
        <p:nvSpPr>
          <p:cNvPr id="536" name="Google Shape;536;p43">
            <a:extLst>
              <a:ext uri="{C183D7F6-B498-43B3-948B-1728B52AA6E4}">
                <adec:decorative xmlns:adec="http://schemas.microsoft.com/office/drawing/2017/decorative" xmlns="" val="1"/>
              </a:ext>
            </a:extLst>
          </p:cNvPr>
          <p:cNvSpPr txBox="1"/>
          <p:nvPr/>
        </p:nvSpPr>
        <p:spPr>
          <a:xfrm>
            <a:off x="340242" y="2004218"/>
            <a:ext cx="84528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Appraiser         Principal          Both            Appraiser        Both               Both                Both</a:t>
            </a:r>
            <a:endParaRPr sz="1800" b="1">
              <a:solidFill>
                <a:schemeClr val="dk1"/>
              </a:solidFill>
              <a:latin typeface="Calibri"/>
              <a:ea typeface="Calibri"/>
              <a:cs typeface="Calibri"/>
              <a:sym typeface="Calibri"/>
            </a:endParaRPr>
          </a:p>
        </p:txBody>
      </p:sp>
      <p:sp>
        <p:nvSpPr>
          <p:cNvPr id="537" name="Google Shape;537;p43">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43</a:t>
            </a:fld>
            <a:endParaRPr>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4"/>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Step 2:  Self-Assessment </a:t>
            </a:r>
            <a:br>
              <a:rPr lang="en-US" dirty="0"/>
            </a:br>
            <a:r>
              <a:rPr lang="en-US" dirty="0"/>
              <a:t>and Goal Setting</a:t>
            </a:r>
            <a:endParaRPr dirty="0"/>
          </a:p>
        </p:txBody>
      </p:sp>
      <p:sp>
        <p:nvSpPr>
          <p:cNvPr id="544" name="Google Shape;544;p44"/>
          <p:cNvSpPr txBox="1">
            <a:spLocks noGrp="1"/>
          </p:cNvSpPr>
          <p:nvPr>
            <p:ph type="body" idx="1"/>
          </p:nvPr>
        </p:nvSpPr>
        <p:spPr>
          <a:xfrm>
            <a:off x="223284" y="1825625"/>
            <a:ext cx="4291566" cy="4351338"/>
          </a:xfrm>
          <a:prstGeom prst="rect">
            <a:avLst/>
          </a:prstGeom>
          <a:noFill/>
          <a:ln>
            <a:noFill/>
          </a:ln>
        </p:spPr>
        <p:txBody>
          <a:bodyPr spcFirstLastPara="1" wrap="square" lIns="91425" tIns="45700" rIns="91425" bIns="45700" anchor="t" anchorCtr="0">
            <a:normAutofit fontScale="40000" lnSpcReduction="20000"/>
          </a:bodyPr>
          <a:lstStyle/>
          <a:p>
            <a:pPr marL="228600" lvl="0" indent="-157480" algn="l" rtl="0">
              <a:lnSpc>
                <a:spcPct val="90000"/>
              </a:lnSpc>
              <a:spcBef>
                <a:spcPts val="0"/>
              </a:spcBef>
              <a:spcAft>
                <a:spcPts val="0"/>
              </a:spcAft>
              <a:buClr>
                <a:schemeClr val="dk1"/>
              </a:buClr>
              <a:buSzPct val="100000"/>
              <a:buNone/>
            </a:pPr>
            <a:endParaRPr/>
          </a:p>
          <a:p>
            <a:pPr marL="0" lvl="0" indent="0" algn="l" rtl="0">
              <a:lnSpc>
                <a:spcPct val="120000"/>
              </a:lnSpc>
              <a:spcBef>
                <a:spcPts val="1000"/>
              </a:spcBef>
              <a:spcAft>
                <a:spcPts val="0"/>
              </a:spcAft>
              <a:buClr>
                <a:schemeClr val="dk1"/>
              </a:buClr>
              <a:buSzPct val="100000"/>
              <a:buNone/>
            </a:pPr>
            <a:r>
              <a:rPr lang="en-US" sz="5100"/>
              <a:t>Using the Texas Principal Standards, T-PESS Rubric, T-PESS Principal Guide, and data sources such as the campus needs assessment, campus improvement plan, district strategies and priorities, student and staff outcome data, and past feedback from peers and appraisers, the principal completes a data-driven self-assessment to identify the variances between actual and expected competence and performance.</a:t>
            </a:r>
            <a:endParaRPr sz="5100" b="1"/>
          </a:p>
        </p:txBody>
      </p:sp>
      <p:sp>
        <p:nvSpPr>
          <p:cNvPr id="545" name="Google Shape;545;p44">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44</a:t>
            </a:fld>
            <a:endParaRPr>
              <a:solidFill>
                <a:srgbClr val="FFFFFF"/>
              </a:solidFill>
            </a:endParaRPr>
          </a:p>
        </p:txBody>
      </p:sp>
      <p:pic>
        <p:nvPicPr>
          <p:cNvPr id="546" name="Google Shape;546;p44" descr="Image of the T-PESS Process Including Orientation (as necessary), Self-assessment and goal review, Beginning-of-year conference (goal approval), School site visits/Informal assessment (on-going), Mid-year conference (goal progress), Identify and collect artifacts and evidence (on-going), and End-of-year conference and goal setting (looking forward)."/>
          <p:cNvPicPr preferRelativeResize="0">
            <a:picLocks noGrp="1"/>
          </p:cNvPicPr>
          <p:nvPr>
            <p:ph type="body" idx="2"/>
          </p:nvPr>
        </p:nvPicPr>
        <p:blipFill rotWithShape="1">
          <a:blip r:embed="rId3">
            <a:alphaModFix/>
          </a:blip>
          <a:srcRect/>
          <a:stretch/>
        </p:blipFill>
        <p:spPr>
          <a:xfrm>
            <a:off x="4629149" y="2190307"/>
            <a:ext cx="4024281" cy="3501819"/>
          </a:xfrm>
          <a:prstGeom prst="rect">
            <a:avLst/>
          </a:prstGeom>
          <a:noFill/>
          <a:ln>
            <a:noFill/>
          </a:ln>
        </p:spPr>
      </p:pic>
      <p:pic>
        <p:nvPicPr>
          <p:cNvPr id="547" name="Google Shape;547;p44" descr="Image highlighting Self-Assessment and Goal Review of the T-PESS Process"/>
          <p:cNvPicPr preferRelativeResize="0"/>
          <p:nvPr/>
        </p:nvPicPr>
        <p:blipFill rotWithShape="1">
          <a:blip r:embed="rId4">
            <a:alphaModFix/>
          </a:blip>
          <a:srcRect/>
          <a:stretch/>
        </p:blipFill>
        <p:spPr>
          <a:xfrm>
            <a:off x="7382933" y="2139505"/>
            <a:ext cx="1123950" cy="11144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45" descr="Screen capture of Principal Self-Assessment and Goal Setting Forms - 2020 Update book"/>
          <p:cNvPicPr preferRelativeResize="0"/>
          <p:nvPr/>
        </p:nvPicPr>
        <p:blipFill rotWithShape="1">
          <a:blip r:embed="rId3">
            <a:alphaModFix/>
          </a:blip>
          <a:srcRect/>
          <a:stretch/>
        </p:blipFill>
        <p:spPr>
          <a:xfrm rot="-700127">
            <a:off x="2359187" y="463526"/>
            <a:ext cx="3887360" cy="5252857"/>
          </a:xfrm>
          <a:prstGeom prst="rect">
            <a:avLst/>
          </a:prstGeom>
          <a:noFill/>
          <a:ln>
            <a:noFill/>
          </a:ln>
          <a:effectLst>
            <a:outerShdw blurRad="292100" dist="139700" dir="2700000" algn="tl" rotWithShape="0">
              <a:srgbClr val="333333">
                <a:alpha val="64705"/>
              </a:srgbClr>
            </a:outerShdw>
          </a:effectLst>
        </p:spPr>
      </p:pic>
      <p:sp>
        <p:nvSpPr>
          <p:cNvPr id="554" name="Google Shape;554;p45">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45</a:t>
            </a:fld>
            <a:endParaRPr>
              <a:solidFill>
                <a:srgbClr val="FFFFFF"/>
              </a:solidFill>
            </a:endParaRPr>
          </a:p>
        </p:txBody>
      </p:sp>
      <p:sp>
        <p:nvSpPr>
          <p:cNvPr id="2" name="Title 1">
            <a:extLst>
              <a:ext uri="{FF2B5EF4-FFF2-40B4-BE49-F238E27FC236}">
                <a16:creationId xmlns:a16="http://schemas.microsoft.com/office/drawing/2014/main" xmlns="" id="{860F92A3-C096-4361-A716-DC87BB63451B}"/>
              </a:ext>
            </a:extLst>
          </p:cNvPr>
          <p:cNvSpPr txBox="1">
            <a:spLocks noGrp="1"/>
          </p:cNvSpPr>
          <p:nvPr>
            <p:ph type="title" idx="4294967295"/>
          </p:nvPr>
        </p:nvSpPr>
        <p:spPr>
          <a:xfrm>
            <a:off x="297951" y="124689"/>
            <a:ext cx="2246128"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bg1"/>
                </a:solidFill>
                <a:effectLst/>
                <a:uLnTx/>
                <a:uFillTx/>
                <a:latin typeface="Arial"/>
                <a:ea typeface="Arial"/>
                <a:cs typeface="Arial"/>
                <a:sym typeface="Arial"/>
              </a:rPr>
              <a:t>Step 2:  Self-Assessment </a:t>
            </a:r>
            <a:br>
              <a:rPr kumimoji="0" lang="en-US" sz="1400" b="0" i="0" u="none" strike="noStrike" kern="0" cap="none" spc="0" normalizeH="0" baseline="0" noProof="0" dirty="0">
                <a:ln>
                  <a:noFill/>
                </a:ln>
                <a:solidFill>
                  <a:schemeClr val="bg1"/>
                </a:solidFill>
                <a:effectLst/>
                <a:uLnTx/>
                <a:uFillTx/>
                <a:latin typeface="Arial"/>
                <a:ea typeface="Arial"/>
                <a:cs typeface="Arial"/>
                <a:sym typeface="Arial"/>
              </a:rPr>
            </a:br>
            <a:r>
              <a:rPr kumimoji="0" lang="en-US" sz="1400" b="0" i="0" u="none" strike="noStrike" kern="0" cap="none" spc="0" normalizeH="0" baseline="0" noProof="0" dirty="0">
                <a:ln>
                  <a:noFill/>
                </a:ln>
                <a:solidFill>
                  <a:schemeClr val="bg1"/>
                </a:solidFill>
                <a:effectLst/>
                <a:uLnTx/>
                <a:uFillTx/>
                <a:latin typeface="Arial"/>
                <a:ea typeface="Arial"/>
                <a:cs typeface="Arial"/>
                <a:sym typeface="Arial"/>
              </a:rPr>
              <a:t>and Goal Setting - 2</a:t>
            </a:r>
            <a:endParaRPr kumimoji="0" lang="en-CA" sz="1400" b="0" i="0" u="none" strike="noStrike" kern="0" cap="none" spc="0" normalizeH="0" baseline="0" noProof="0" dirty="0">
              <a:ln>
                <a:noFill/>
              </a:ln>
              <a:solidFill>
                <a:schemeClr val="bg1"/>
              </a:solidFill>
              <a:effectLst/>
              <a:uLnTx/>
              <a:uFillTx/>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46"/>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dirty="0"/>
              <a:t/>
            </a:r>
            <a:br>
              <a:rPr lang="en-US" dirty="0"/>
            </a:br>
            <a:r>
              <a:rPr lang="en-US" dirty="0"/>
              <a:t>Self-Assessment and </a:t>
            </a:r>
            <a:br>
              <a:rPr lang="en-US" dirty="0"/>
            </a:br>
            <a:r>
              <a:rPr lang="en-US" dirty="0"/>
              <a:t>Goal Setting</a:t>
            </a:r>
            <a:br>
              <a:rPr lang="en-US" dirty="0"/>
            </a:br>
            <a:r>
              <a:rPr lang="en-US" dirty="0"/>
              <a:t>			</a:t>
            </a:r>
            <a:endParaRPr dirty="0"/>
          </a:p>
        </p:txBody>
      </p:sp>
      <p:sp>
        <p:nvSpPr>
          <p:cNvPr id="564" name="Google Shape;564;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b="1"/>
              <a:t>Purpose: </a:t>
            </a:r>
            <a:r>
              <a:rPr lang="en-US"/>
              <a:t>To reflect on past performance, feedback from supervisors and colleagues, and benchmark performance against the criteria in the evaluation rubric.</a:t>
            </a:r>
            <a:endParaRPr/>
          </a:p>
          <a:p>
            <a:pPr marL="0" lvl="0" indent="0" algn="l" rtl="0">
              <a:lnSpc>
                <a:spcPct val="90000"/>
              </a:lnSpc>
              <a:spcBef>
                <a:spcPts val="1000"/>
              </a:spcBef>
              <a:spcAft>
                <a:spcPts val="0"/>
              </a:spcAft>
              <a:buClr>
                <a:schemeClr val="dk1"/>
              </a:buClr>
              <a:buSzPct val="100000"/>
              <a:buNone/>
            </a:pPr>
            <a:endParaRPr sz="2200" b="1"/>
          </a:p>
          <a:p>
            <a:pPr marL="0" lvl="0" indent="0" algn="l" rtl="0">
              <a:lnSpc>
                <a:spcPct val="90000"/>
              </a:lnSpc>
              <a:spcBef>
                <a:spcPts val="1000"/>
              </a:spcBef>
              <a:spcAft>
                <a:spcPts val="0"/>
              </a:spcAft>
              <a:buClr>
                <a:srgbClr val="F15A29"/>
              </a:buClr>
              <a:buSzPct val="100000"/>
              <a:buNone/>
            </a:pPr>
            <a:r>
              <a:rPr lang="en-US" sz="3100" b="1">
                <a:solidFill>
                  <a:srgbClr val="F15A29"/>
                </a:solidFill>
              </a:rPr>
              <a:t>Each principal (appraisee) will complete a self-assessment at the beginning of every year.</a:t>
            </a:r>
            <a:endParaRPr/>
          </a:p>
          <a:p>
            <a:pPr marL="0" lvl="0" indent="0" algn="l" rtl="0">
              <a:lnSpc>
                <a:spcPct val="90000"/>
              </a:lnSpc>
              <a:spcBef>
                <a:spcPts val="1000"/>
              </a:spcBef>
              <a:spcAft>
                <a:spcPts val="0"/>
              </a:spcAft>
              <a:buClr>
                <a:schemeClr val="dk1"/>
              </a:buClr>
              <a:buSzPct val="100000"/>
              <a:buNone/>
            </a:pPr>
            <a:endParaRPr sz="2200"/>
          </a:p>
          <a:p>
            <a:pPr marL="0" lvl="0" indent="0" algn="l" rtl="0">
              <a:lnSpc>
                <a:spcPct val="90000"/>
              </a:lnSpc>
              <a:spcBef>
                <a:spcPts val="1000"/>
              </a:spcBef>
              <a:spcAft>
                <a:spcPts val="0"/>
              </a:spcAft>
              <a:buClr>
                <a:schemeClr val="dk1"/>
              </a:buClr>
              <a:buSzPct val="100000"/>
              <a:buNone/>
            </a:pPr>
            <a:r>
              <a:rPr lang="en-US"/>
              <a:t>The self-assessment provides the basis for goal setting and planning for professional development.</a:t>
            </a:r>
            <a:endParaRPr/>
          </a:p>
        </p:txBody>
      </p:sp>
      <p:sp>
        <p:nvSpPr>
          <p:cNvPr id="565" name="Google Shape;565;p46">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46</a:t>
            </a:fld>
            <a:endParaRPr>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5" name="Google Shape;575;p47"/>
          <p:cNvSpPr txBox="1">
            <a:spLocks noGrp="1"/>
          </p:cNvSpPr>
          <p:nvPr>
            <p:ph type="title"/>
          </p:nvPr>
        </p:nvSpPr>
        <p:spPr>
          <a:xfrm>
            <a:off x="710184" y="22016"/>
            <a:ext cx="7723632" cy="958518"/>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rial"/>
              <a:buNone/>
            </a:pPr>
            <a:r>
              <a:rPr lang="en-US" sz="3200" dirty="0"/>
              <a:t>Identifying Areas for Professional Growth</a:t>
            </a:r>
            <a:endParaRPr sz="3200" b="1" dirty="0">
              <a:solidFill>
                <a:srgbClr val="FF0000"/>
              </a:solidFill>
            </a:endParaRPr>
          </a:p>
        </p:txBody>
      </p:sp>
      <p:pic>
        <p:nvPicPr>
          <p:cNvPr id="574" name="Google Shape;574;p47" descr="Screen capture showing Indicator 5.5: Response to Intervention - Leverages resources to respond in a timely manner to all students' needs"/>
          <p:cNvPicPr preferRelativeResize="0"/>
          <p:nvPr/>
        </p:nvPicPr>
        <p:blipFill rotWithShape="1">
          <a:blip r:embed="rId3">
            <a:alphaModFix/>
          </a:blip>
          <a:srcRect/>
          <a:stretch/>
        </p:blipFill>
        <p:spPr>
          <a:xfrm>
            <a:off x="641713" y="987486"/>
            <a:ext cx="5546632" cy="4035928"/>
          </a:xfrm>
          <a:prstGeom prst="rect">
            <a:avLst/>
          </a:prstGeom>
          <a:noFill/>
          <a:ln>
            <a:noFill/>
          </a:ln>
        </p:spPr>
      </p:pic>
      <p:pic>
        <p:nvPicPr>
          <p:cNvPr id="576" name="Google Shape;576;p47" descr="Checkboxes marking the following areas on the rubric:&#10;&#10;Under Accomplished:&#10;&#10;Leverages leadership teams to systematically lead and monitor diagnostics and interventions&#10;&#10;Creates and maintains systems at varied levels within the campus to set goals and consistently monitor and track students and their growth with interventions &#10;&#10;Under Proficient:&#10;&#10;Ensures student diagnostics and data are used to drive timely, targeted and data-driven interventions from highly effective teachers and address learning needs &#10;&#10;Monitors interventions with a focus on grouping configurations, differentiation, instructional effectiveness, and coordination between teachers&#10;&#10;Implements data monitoring and tracking systems for teacher and student&#10;&#10;Uses regular and extended day schedules to regularly provide interventions&#10;&#10;Under Developing:&#10;&#10;Uses limited data to identify students' learning needs&#10;&#10;Focuses primarily on students with the greatest learning needs"/>
          <p:cNvPicPr preferRelativeResize="0"/>
          <p:nvPr/>
        </p:nvPicPr>
        <p:blipFill rotWithShape="1">
          <a:blip r:embed="rId4">
            <a:alphaModFix/>
          </a:blip>
          <a:srcRect/>
          <a:stretch/>
        </p:blipFill>
        <p:spPr>
          <a:xfrm>
            <a:off x="4451005" y="2124846"/>
            <a:ext cx="228599" cy="301842"/>
          </a:xfrm>
          <a:prstGeom prst="rect">
            <a:avLst/>
          </a:prstGeom>
          <a:noFill/>
          <a:ln>
            <a:noFill/>
          </a:ln>
        </p:spPr>
      </p:pic>
      <p:pic>
        <p:nvPicPr>
          <p:cNvPr id="577" name="Google Shape;577;p47">
            <a:extLst>
              <a:ext uri="{C183D7F6-B498-43B3-948B-1728B52AA6E4}">
                <adec:decorative xmlns:adec="http://schemas.microsoft.com/office/drawing/2017/decorative" xmlns="" val="1"/>
              </a:ext>
            </a:extLst>
          </p:cNvPr>
          <p:cNvPicPr preferRelativeResize="0"/>
          <p:nvPr/>
        </p:nvPicPr>
        <p:blipFill rotWithShape="1">
          <a:blip r:embed="rId4">
            <a:alphaModFix/>
          </a:blip>
          <a:srcRect/>
          <a:stretch/>
        </p:blipFill>
        <p:spPr>
          <a:xfrm>
            <a:off x="3658980" y="1443955"/>
            <a:ext cx="228599" cy="301842"/>
          </a:xfrm>
          <a:prstGeom prst="rect">
            <a:avLst/>
          </a:prstGeom>
          <a:noFill/>
          <a:ln>
            <a:noFill/>
          </a:ln>
        </p:spPr>
      </p:pic>
      <p:pic>
        <p:nvPicPr>
          <p:cNvPr id="578" name="Google Shape;578;p47">
            <a:extLst>
              <a:ext uri="{C183D7F6-B498-43B3-948B-1728B52AA6E4}">
                <adec:decorative xmlns:adec="http://schemas.microsoft.com/office/drawing/2017/decorative" xmlns="" val="1"/>
              </a:ext>
            </a:extLst>
          </p:cNvPr>
          <p:cNvPicPr preferRelativeResize="0"/>
          <p:nvPr/>
        </p:nvPicPr>
        <p:blipFill rotWithShape="1">
          <a:blip r:embed="rId4">
            <a:alphaModFix/>
          </a:blip>
          <a:srcRect/>
          <a:stretch/>
        </p:blipFill>
        <p:spPr>
          <a:xfrm>
            <a:off x="3658980" y="3911201"/>
            <a:ext cx="228599" cy="301842"/>
          </a:xfrm>
          <a:prstGeom prst="rect">
            <a:avLst/>
          </a:prstGeom>
          <a:noFill/>
          <a:ln>
            <a:noFill/>
          </a:ln>
        </p:spPr>
      </p:pic>
      <p:pic>
        <p:nvPicPr>
          <p:cNvPr id="579" name="Google Shape;579;p47">
            <a:extLst>
              <a:ext uri="{C183D7F6-B498-43B3-948B-1728B52AA6E4}">
                <adec:decorative xmlns:adec="http://schemas.microsoft.com/office/drawing/2017/decorative" xmlns="" val="1"/>
              </a:ext>
            </a:extLst>
          </p:cNvPr>
          <p:cNvPicPr preferRelativeResize="0"/>
          <p:nvPr/>
        </p:nvPicPr>
        <p:blipFill rotWithShape="1">
          <a:blip r:embed="rId4">
            <a:alphaModFix/>
          </a:blip>
          <a:srcRect/>
          <a:stretch/>
        </p:blipFill>
        <p:spPr>
          <a:xfrm>
            <a:off x="3658980" y="2477655"/>
            <a:ext cx="228599" cy="301842"/>
          </a:xfrm>
          <a:prstGeom prst="rect">
            <a:avLst/>
          </a:prstGeom>
          <a:noFill/>
          <a:ln>
            <a:noFill/>
          </a:ln>
        </p:spPr>
      </p:pic>
      <p:pic>
        <p:nvPicPr>
          <p:cNvPr id="580" name="Google Shape;580;p47">
            <a:extLst>
              <a:ext uri="{C183D7F6-B498-43B3-948B-1728B52AA6E4}">
                <adec:decorative xmlns:adec="http://schemas.microsoft.com/office/drawing/2017/decorative" xmlns="" val="1"/>
              </a:ext>
            </a:extLst>
          </p:cNvPr>
          <p:cNvPicPr preferRelativeResize="0"/>
          <p:nvPr/>
        </p:nvPicPr>
        <p:blipFill rotWithShape="1">
          <a:blip r:embed="rId4">
            <a:alphaModFix/>
          </a:blip>
          <a:srcRect/>
          <a:stretch/>
        </p:blipFill>
        <p:spPr>
          <a:xfrm>
            <a:off x="4451006" y="1443955"/>
            <a:ext cx="228599" cy="301842"/>
          </a:xfrm>
          <a:prstGeom prst="rect">
            <a:avLst/>
          </a:prstGeom>
          <a:noFill/>
          <a:ln>
            <a:noFill/>
          </a:ln>
        </p:spPr>
      </p:pic>
      <p:pic>
        <p:nvPicPr>
          <p:cNvPr id="582" name="Google Shape;582;p47">
            <a:extLst>
              <a:ext uri="{C183D7F6-B498-43B3-948B-1728B52AA6E4}">
                <adec:decorative xmlns:adec="http://schemas.microsoft.com/office/drawing/2017/decorative" xmlns="" val="1"/>
              </a:ext>
            </a:extLst>
          </p:cNvPr>
          <p:cNvPicPr preferRelativeResize="0"/>
          <p:nvPr/>
        </p:nvPicPr>
        <p:blipFill rotWithShape="1">
          <a:blip r:embed="rId4">
            <a:alphaModFix/>
          </a:blip>
          <a:srcRect/>
          <a:stretch/>
        </p:blipFill>
        <p:spPr>
          <a:xfrm>
            <a:off x="2830286" y="1454499"/>
            <a:ext cx="228599" cy="301842"/>
          </a:xfrm>
          <a:prstGeom prst="rect">
            <a:avLst/>
          </a:prstGeom>
          <a:noFill/>
          <a:ln>
            <a:noFill/>
          </a:ln>
        </p:spPr>
      </p:pic>
      <p:pic>
        <p:nvPicPr>
          <p:cNvPr id="583" name="Google Shape;583;p47">
            <a:extLst>
              <a:ext uri="{C183D7F6-B498-43B3-948B-1728B52AA6E4}">
                <adec:decorative xmlns:adec="http://schemas.microsoft.com/office/drawing/2017/decorative" xmlns="" val="1"/>
              </a:ext>
            </a:extLst>
          </p:cNvPr>
          <p:cNvPicPr preferRelativeResize="0"/>
          <p:nvPr/>
        </p:nvPicPr>
        <p:blipFill rotWithShape="1">
          <a:blip r:embed="rId4">
            <a:alphaModFix/>
          </a:blip>
          <a:srcRect/>
          <a:stretch/>
        </p:blipFill>
        <p:spPr>
          <a:xfrm>
            <a:off x="2874621" y="3879221"/>
            <a:ext cx="228599" cy="301842"/>
          </a:xfrm>
          <a:prstGeom prst="rect">
            <a:avLst/>
          </a:prstGeom>
          <a:noFill/>
          <a:ln>
            <a:noFill/>
          </a:ln>
        </p:spPr>
      </p:pic>
      <p:sp>
        <p:nvSpPr>
          <p:cNvPr id="581" name="Google Shape;581;p47" descr="Rectangle highlighting statements under Accomplished:&#10;&#10;Ensures student diagnostics and date are used to consistently provide timely, targeted, and data-driven interventions from highly effective teachers and address learning needs&#10;&#10;Ensures flexibility in schedules, student groups, and resources to respond to students with varied learning needs">
            <a:extLst>
              <a:ext uri="{C183D7F6-B498-43B3-948B-1728B52AA6E4}">
                <adec:decorative xmlns:adec="http://schemas.microsoft.com/office/drawing/2017/decorative" xmlns="" val="0"/>
              </a:ext>
            </a:extLst>
          </p:cNvPr>
          <p:cNvSpPr/>
          <p:nvPr/>
        </p:nvSpPr>
        <p:spPr>
          <a:xfrm>
            <a:off x="2702107" y="2124847"/>
            <a:ext cx="956873" cy="1786354"/>
          </a:xfrm>
          <a:prstGeom prst="rect">
            <a:avLst/>
          </a:prstGeom>
          <a:solidFill>
            <a:schemeClr val="lt1">
              <a:alpha val="13725"/>
            </a:schemeClr>
          </a:solid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47"/>
          <p:cNvSpPr/>
          <p:nvPr/>
        </p:nvSpPr>
        <p:spPr>
          <a:xfrm>
            <a:off x="4051976" y="5503539"/>
            <a:ext cx="2008414" cy="702129"/>
          </a:xfrm>
          <a:prstGeom prst="wedgeRoundRectCallout">
            <a:avLst>
              <a:gd name="adj1" fmla="val -73887"/>
              <a:gd name="adj2" fmla="val -340740"/>
              <a:gd name="adj3" fmla="val 16667"/>
            </a:avLst>
          </a:prstGeom>
          <a:solidFill>
            <a:schemeClr val="lt1">
              <a:alpha val="74901"/>
            </a:schemeClr>
          </a:solidFill>
          <a:ln w="12700" cap="flat" cmpd="sng">
            <a:solidFill>
              <a:schemeClr val="accent1"/>
            </a:solidFill>
            <a:prstDash val="solid"/>
            <a:miter lim="800000"/>
            <a:headEnd type="none" w="sm" len="sm"/>
            <a:tailEnd type="none" w="sm" len="sm"/>
          </a:ln>
          <a:effectLst>
            <a:outerShdw blurRad="76200" dist="635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000000"/>
                </a:solidFill>
                <a:latin typeface="Calibri"/>
                <a:ea typeface="Calibri"/>
                <a:cs typeface="Calibri"/>
                <a:sym typeface="Calibri"/>
              </a:rPr>
              <a:t>Goal/Growth Opportunity</a:t>
            </a:r>
            <a:endParaRPr/>
          </a:p>
        </p:txBody>
      </p:sp>
      <p:pic>
        <p:nvPicPr>
          <p:cNvPr id="585" name="Google Shape;585;p47" descr="Screen capture of rubric titled Essential Actions for Response to Intervention - The Principal"/>
          <p:cNvPicPr preferRelativeResize="0"/>
          <p:nvPr/>
        </p:nvPicPr>
        <p:blipFill rotWithShape="1">
          <a:blip r:embed="rId5">
            <a:alphaModFix/>
          </a:blip>
          <a:srcRect/>
          <a:stretch/>
        </p:blipFill>
        <p:spPr>
          <a:xfrm>
            <a:off x="5696022" y="2531277"/>
            <a:ext cx="4712799" cy="3061689"/>
          </a:xfrm>
          <a:prstGeom prst="rect">
            <a:avLst/>
          </a:prstGeom>
          <a:noFill/>
          <a:ln>
            <a:noFill/>
          </a:ln>
        </p:spPr>
      </p:pic>
      <p:pic>
        <p:nvPicPr>
          <p:cNvPr id="586" name="Google Shape;586;p47" descr="Four checkmarks adjacent to four out of six categories"/>
          <p:cNvPicPr preferRelativeResize="0"/>
          <p:nvPr/>
        </p:nvPicPr>
        <p:blipFill rotWithShape="1">
          <a:blip r:embed="rId4">
            <a:alphaModFix/>
          </a:blip>
          <a:srcRect/>
          <a:stretch/>
        </p:blipFill>
        <p:spPr>
          <a:xfrm>
            <a:off x="5582984" y="2957759"/>
            <a:ext cx="200330" cy="264516"/>
          </a:xfrm>
          <a:prstGeom prst="rect">
            <a:avLst/>
          </a:prstGeom>
          <a:noFill/>
          <a:ln>
            <a:noFill/>
          </a:ln>
        </p:spPr>
      </p:pic>
      <p:pic>
        <p:nvPicPr>
          <p:cNvPr id="587" name="Google Shape;587;p47">
            <a:extLst>
              <a:ext uri="{C183D7F6-B498-43B3-948B-1728B52AA6E4}">
                <adec:decorative xmlns:adec="http://schemas.microsoft.com/office/drawing/2017/decorative" xmlns="" val="1"/>
              </a:ext>
            </a:extLst>
          </p:cNvPr>
          <p:cNvPicPr preferRelativeResize="0"/>
          <p:nvPr/>
        </p:nvPicPr>
        <p:blipFill rotWithShape="1">
          <a:blip r:embed="rId4">
            <a:alphaModFix/>
          </a:blip>
          <a:srcRect/>
          <a:stretch/>
        </p:blipFill>
        <p:spPr>
          <a:xfrm>
            <a:off x="5610072" y="3635725"/>
            <a:ext cx="200330" cy="264516"/>
          </a:xfrm>
          <a:prstGeom prst="rect">
            <a:avLst/>
          </a:prstGeom>
          <a:noFill/>
          <a:ln>
            <a:noFill/>
          </a:ln>
        </p:spPr>
      </p:pic>
      <p:pic>
        <p:nvPicPr>
          <p:cNvPr id="588" name="Google Shape;588;p47">
            <a:extLst>
              <a:ext uri="{C183D7F6-B498-43B3-948B-1728B52AA6E4}">
                <adec:decorative xmlns:adec="http://schemas.microsoft.com/office/drawing/2017/decorative" xmlns="" val="1"/>
              </a:ext>
            </a:extLst>
          </p:cNvPr>
          <p:cNvPicPr preferRelativeResize="0"/>
          <p:nvPr/>
        </p:nvPicPr>
        <p:blipFill rotWithShape="1">
          <a:blip r:embed="rId4">
            <a:alphaModFix/>
          </a:blip>
          <a:srcRect/>
          <a:stretch/>
        </p:blipFill>
        <p:spPr>
          <a:xfrm>
            <a:off x="5600072" y="4030142"/>
            <a:ext cx="200330" cy="264516"/>
          </a:xfrm>
          <a:prstGeom prst="rect">
            <a:avLst/>
          </a:prstGeom>
          <a:noFill/>
          <a:ln>
            <a:noFill/>
          </a:ln>
        </p:spPr>
      </p:pic>
      <p:pic>
        <p:nvPicPr>
          <p:cNvPr id="589" name="Google Shape;589;p47">
            <a:extLst>
              <a:ext uri="{C183D7F6-B498-43B3-948B-1728B52AA6E4}">
                <adec:decorative xmlns:adec="http://schemas.microsoft.com/office/drawing/2017/decorative" xmlns="" val="1"/>
              </a:ext>
            </a:extLst>
          </p:cNvPr>
          <p:cNvPicPr preferRelativeResize="0"/>
          <p:nvPr/>
        </p:nvPicPr>
        <p:blipFill rotWithShape="1">
          <a:blip r:embed="rId4">
            <a:alphaModFix/>
          </a:blip>
          <a:srcRect/>
          <a:stretch/>
        </p:blipFill>
        <p:spPr>
          <a:xfrm>
            <a:off x="5610072" y="4372654"/>
            <a:ext cx="200330" cy="264516"/>
          </a:xfrm>
          <a:prstGeom prst="rect">
            <a:avLst/>
          </a:prstGeom>
          <a:noFill/>
          <a:ln>
            <a:noFill/>
          </a:ln>
        </p:spPr>
      </p:pic>
      <p:sp>
        <p:nvSpPr>
          <p:cNvPr id="590" name="Google Shape;590;p47" descr="Two circles highlight the remaining two unchecked categories:&#10;&#10;Utilizes leadership teams to systemically lead and monitor diagnostics and data; and Incorporate flexible schedules, student groups, and varied resources to respond to students with varied learning needs; establishes process to track and monitor student progress and how they respond to specific interventions."/>
          <p:cNvSpPr/>
          <p:nvPr/>
        </p:nvSpPr>
        <p:spPr>
          <a:xfrm>
            <a:off x="5465135" y="2628576"/>
            <a:ext cx="538716" cy="278393"/>
          </a:xfrm>
          <a:prstGeom prst="ellipse">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Uti</a:t>
            </a:r>
            <a:endParaRPr sz="1800" dirty="0">
              <a:solidFill>
                <a:schemeClr val="lt1"/>
              </a:solidFill>
              <a:latin typeface="Calibri"/>
              <a:ea typeface="Calibri"/>
              <a:cs typeface="Calibri"/>
              <a:sym typeface="Calibri"/>
            </a:endParaRPr>
          </a:p>
        </p:txBody>
      </p:sp>
      <p:sp>
        <p:nvSpPr>
          <p:cNvPr id="591" name="Google Shape;591;p47">
            <a:extLst>
              <a:ext uri="{C183D7F6-B498-43B3-948B-1728B52AA6E4}">
                <adec:decorative xmlns:adec="http://schemas.microsoft.com/office/drawing/2017/decorative" xmlns="" val="1"/>
              </a:ext>
            </a:extLst>
          </p:cNvPr>
          <p:cNvSpPr/>
          <p:nvPr/>
        </p:nvSpPr>
        <p:spPr>
          <a:xfrm>
            <a:off x="5485022" y="3213167"/>
            <a:ext cx="538716" cy="278393"/>
          </a:xfrm>
          <a:prstGeom prst="ellipse">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92" name="Google Shape;592;p47">
            <a:extLst>
              <a:ext uri="{C183D7F6-B498-43B3-948B-1728B52AA6E4}">
                <adec:decorative xmlns:adec="http://schemas.microsoft.com/office/drawing/2017/decorative" xmlns="" val="1"/>
              </a:ext>
            </a:extLst>
          </p:cNvPr>
          <p:cNvPicPr preferRelativeResize="0"/>
          <p:nvPr/>
        </p:nvPicPr>
        <p:blipFill rotWithShape="1">
          <a:blip r:embed="rId4">
            <a:alphaModFix/>
          </a:blip>
          <a:srcRect/>
          <a:stretch/>
        </p:blipFill>
        <p:spPr>
          <a:xfrm>
            <a:off x="3610473" y="3333883"/>
            <a:ext cx="228599" cy="301842"/>
          </a:xfrm>
          <a:prstGeom prst="rect">
            <a:avLst/>
          </a:prstGeom>
          <a:noFill/>
          <a:ln>
            <a:noFill/>
          </a:ln>
        </p:spPr>
      </p:pic>
      <p:sp>
        <p:nvSpPr>
          <p:cNvPr id="593" name="Google Shape;593;p47">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47</a:t>
            </a:fld>
            <a:endParaRPr>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6"/>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577"/>
                                        </p:tgtEl>
                                        <p:attrNameLst>
                                          <p:attrName>style.visibility</p:attrName>
                                        </p:attrNameLst>
                                      </p:cBhvr>
                                      <p:to>
                                        <p:strVal val="visible"/>
                                      </p:to>
                                    </p:set>
                                  </p:childTnLst>
                                </p:cTn>
                              </p:par>
                            </p:childTnLst>
                          </p:cTn>
                        </p:par>
                        <p:par>
                          <p:cTn id="9" fill="hold">
                            <p:stCondLst>
                              <p:cond delay="1"/>
                            </p:stCondLst>
                            <p:childTnLst>
                              <p:par>
                                <p:cTn id="10" presetID="1" presetClass="entr" presetSubtype="0" fill="hold" nodeType="afterEffect">
                                  <p:stCondLst>
                                    <p:cond delay="500"/>
                                  </p:stCondLst>
                                  <p:childTnLst>
                                    <p:set>
                                      <p:cBhvr>
                                        <p:cTn id="11" dur="1" fill="hold">
                                          <p:stCondLst>
                                            <p:cond delay="0"/>
                                          </p:stCondLst>
                                        </p:cTn>
                                        <p:tgtEl>
                                          <p:spTgt spid="580"/>
                                        </p:tgtEl>
                                        <p:attrNameLst>
                                          <p:attrName>style.visibility</p:attrName>
                                        </p:attrNameLst>
                                      </p:cBhvr>
                                      <p:to>
                                        <p:strVal val="visible"/>
                                      </p:to>
                                    </p:set>
                                  </p:childTnLst>
                                </p:cTn>
                              </p:par>
                            </p:childTnLst>
                          </p:cTn>
                        </p:par>
                        <p:par>
                          <p:cTn id="12" fill="hold">
                            <p:stCondLst>
                              <p:cond delay="2"/>
                            </p:stCondLst>
                            <p:childTnLst>
                              <p:par>
                                <p:cTn id="13" presetID="1" presetClass="entr" presetSubtype="0" fill="hold" nodeType="afterEffect">
                                  <p:stCondLst>
                                    <p:cond delay="500"/>
                                  </p:stCondLst>
                                  <p:childTnLst>
                                    <p:set>
                                      <p:cBhvr>
                                        <p:cTn id="14" dur="1" fill="hold">
                                          <p:stCondLst>
                                            <p:cond delay="0"/>
                                          </p:stCondLst>
                                        </p:cTn>
                                        <p:tgtEl>
                                          <p:spTgt spid="579"/>
                                        </p:tgtEl>
                                        <p:attrNameLst>
                                          <p:attrName>style.visibility</p:attrName>
                                        </p:attrNameLst>
                                      </p:cBhvr>
                                      <p:to>
                                        <p:strVal val="visible"/>
                                      </p:to>
                                    </p:set>
                                  </p:childTnLst>
                                </p:cTn>
                              </p:par>
                            </p:childTnLst>
                          </p:cTn>
                        </p:par>
                        <p:par>
                          <p:cTn id="15" fill="hold">
                            <p:stCondLst>
                              <p:cond delay="3"/>
                            </p:stCondLst>
                            <p:childTnLst>
                              <p:par>
                                <p:cTn id="16" presetID="1" presetClass="entr" presetSubtype="0" fill="hold" nodeType="afterEffect">
                                  <p:stCondLst>
                                    <p:cond delay="500"/>
                                  </p:stCondLst>
                                  <p:childTnLst>
                                    <p:set>
                                      <p:cBhvr>
                                        <p:cTn id="17" dur="1" fill="hold">
                                          <p:stCondLst>
                                            <p:cond delay="0"/>
                                          </p:stCondLst>
                                        </p:cTn>
                                        <p:tgtEl>
                                          <p:spTgt spid="578"/>
                                        </p:tgtEl>
                                        <p:attrNameLst>
                                          <p:attrName>style.visibility</p:attrName>
                                        </p:attrNameLst>
                                      </p:cBhvr>
                                      <p:to>
                                        <p:strVal val="visible"/>
                                      </p:to>
                                    </p:set>
                                  </p:childTnLst>
                                </p:cTn>
                              </p:par>
                            </p:childTnLst>
                          </p:cTn>
                        </p:par>
                        <p:par>
                          <p:cTn id="18" fill="hold">
                            <p:stCondLst>
                              <p:cond delay="4"/>
                            </p:stCondLst>
                            <p:childTnLst>
                              <p:par>
                                <p:cTn id="19" presetID="1" presetClass="entr" presetSubtype="0" fill="hold" nodeType="afterEffect">
                                  <p:stCondLst>
                                    <p:cond delay="500"/>
                                  </p:stCondLst>
                                  <p:childTnLst>
                                    <p:set>
                                      <p:cBhvr>
                                        <p:cTn id="20" dur="1" fill="hold">
                                          <p:stCondLst>
                                            <p:cond delay="0"/>
                                          </p:stCondLst>
                                        </p:cTn>
                                        <p:tgtEl>
                                          <p:spTgt spid="582"/>
                                        </p:tgtEl>
                                        <p:attrNameLst>
                                          <p:attrName>style.visibility</p:attrName>
                                        </p:attrNameLst>
                                      </p:cBhvr>
                                      <p:to>
                                        <p:strVal val="visible"/>
                                      </p:to>
                                    </p:set>
                                  </p:childTnLst>
                                </p:cTn>
                              </p:par>
                            </p:childTnLst>
                          </p:cTn>
                        </p:par>
                        <p:par>
                          <p:cTn id="21" fill="hold">
                            <p:stCondLst>
                              <p:cond delay="5"/>
                            </p:stCondLst>
                            <p:childTnLst>
                              <p:par>
                                <p:cTn id="22" presetID="1" presetClass="entr" presetSubtype="0" fill="hold" nodeType="afterEffect">
                                  <p:stCondLst>
                                    <p:cond delay="500"/>
                                  </p:stCondLst>
                                  <p:childTnLst>
                                    <p:set>
                                      <p:cBhvr>
                                        <p:cTn id="23" dur="1" fill="hold">
                                          <p:stCondLst>
                                            <p:cond delay="0"/>
                                          </p:stCondLst>
                                        </p:cTn>
                                        <p:tgtEl>
                                          <p:spTgt spid="583"/>
                                        </p:tgtEl>
                                        <p:attrNameLst>
                                          <p:attrName>style.visibility</p:attrName>
                                        </p:attrNameLst>
                                      </p:cBhvr>
                                      <p:to>
                                        <p:strVal val="visible"/>
                                      </p:to>
                                    </p:set>
                                  </p:childTnLst>
                                </p:cTn>
                              </p:par>
                            </p:childTnLst>
                          </p:cTn>
                        </p:par>
                        <p:par>
                          <p:cTn id="24" fill="hold">
                            <p:stCondLst>
                              <p:cond delay="6"/>
                            </p:stCondLst>
                            <p:childTnLst>
                              <p:par>
                                <p:cTn id="25" presetID="1" presetClass="entr" presetSubtype="0" fill="hold" nodeType="afterEffect">
                                  <p:stCondLst>
                                    <p:cond delay="0"/>
                                  </p:stCondLst>
                                  <p:childTnLst>
                                    <p:set>
                                      <p:cBhvr>
                                        <p:cTn id="26" dur="1" fill="hold">
                                          <p:stCondLst>
                                            <p:cond delay="0"/>
                                          </p:stCondLst>
                                        </p:cTn>
                                        <p:tgtEl>
                                          <p:spTgt spid="5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4"/>
                                        </p:tgtEl>
                                        <p:attrNameLst>
                                          <p:attrName>style.visibility</p:attrName>
                                        </p:attrNameLst>
                                      </p:cBhvr>
                                      <p:to>
                                        <p:strVal val="visible"/>
                                      </p:to>
                                    </p:set>
                                    <p:anim calcmode="lin" valueType="num">
                                      <p:cBhvr additive="base">
                                        <p:cTn id="31" dur="500"/>
                                        <p:tgtEl>
                                          <p:spTgt spid="584"/>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81"/>
                                        </p:tgtEl>
                                        <p:attrNameLst>
                                          <p:attrName>style.visibility</p:attrName>
                                        </p:attrNameLst>
                                      </p:cBhvr>
                                      <p:to>
                                        <p:strVal val="visible"/>
                                      </p:to>
                                    </p:set>
                                    <p:anim calcmode="lin" valueType="num">
                                      <p:cBhvr additive="base">
                                        <p:cTn id="34" dur="500"/>
                                        <p:tgtEl>
                                          <p:spTgt spid="58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86"/>
                                        </p:tgtEl>
                                        <p:attrNameLst>
                                          <p:attrName>style.visibility</p:attrName>
                                        </p:attrNameLst>
                                      </p:cBhvr>
                                      <p:to>
                                        <p:strVal val="visible"/>
                                      </p:to>
                                    </p:set>
                                    <p:anim calcmode="lin" valueType="num">
                                      <p:cBhvr additive="base">
                                        <p:cTn id="39" dur="500"/>
                                        <p:tgtEl>
                                          <p:spTgt spid="586"/>
                                        </p:tgtEl>
                                        <p:attrNameLst>
                                          <p:attrName>ppt_y</p:attrName>
                                        </p:attrNameLst>
                                      </p:cBhvr>
                                      <p:tavLst>
                                        <p:tav tm="0">
                                          <p:val>
                                            <p:strVal val="#ppt_y+1"/>
                                          </p:val>
                                        </p:tav>
                                        <p:tav tm="100000">
                                          <p:val>
                                            <p:strVal val="#ppt_y"/>
                                          </p:val>
                                        </p:tav>
                                      </p:tavLst>
                                    </p:anim>
                                  </p:childTnLst>
                                </p:cTn>
                              </p:par>
                            </p:childTnLst>
                          </p:cTn>
                        </p:par>
                        <p:par>
                          <p:cTn id="40" fill="hold">
                            <p:stCondLst>
                              <p:cond delay="500"/>
                            </p:stCondLst>
                            <p:childTnLst>
                              <p:par>
                                <p:cTn id="41" presetID="1" presetClass="entr" presetSubtype="0" fill="hold" nodeType="afterEffect">
                                  <p:stCondLst>
                                    <p:cond delay="500"/>
                                  </p:stCondLst>
                                  <p:childTnLst>
                                    <p:set>
                                      <p:cBhvr>
                                        <p:cTn id="42" dur="1" fill="hold">
                                          <p:stCondLst>
                                            <p:cond delay="0"/>
                                          </p:stCondLst>
                                        </p:cTn>
                                        <p:tgtEl>
                                          <p:spTgt spid="587"/>
                                        </p:tgtEl>
                                        <p:attrNameLst>
                                          <p:attrName>style.visibility</p:attrName>
                                        </p:attrNameLst>
                                      </p:cBhvr>
                                      <p:to>
                                        <p:strVal val="visible"/>
                                      </p:to>
                                    </p:set>
                                  </p:childTnLst>
                                </p:cTn>
                              </p:par>
                              <p:par>
                                <p:cTn id="43" presetID="2" presetClass="entr" presetSubtype="4" fill="hold" nodeType="withEffect">
                                  <p:stCondLst>
                                    <p:cond delay="0"/>
                                  </p:stCondLst>
                                  <p:childTnLst>
                                    <p:set>
                                      <p:cBhvr>
                                        <p:cTn id="44" dur="1" fill="hold">
                                          <p:stCondLst>
                                            <p:cond delay="0"/>
                                          </p:stCondLst>
                                        </p:cTn>
                                        <p:tgtEl>
                                          <p:spTgt spid="588"/>
                                        </p:tgtEl>
                                        <p:attrNameLst>
                                          <p:attrName>style.visibility</p:attrName>
                                        </p:attrNameLst>
                                      </p:cBhvr>
                                      <p:to>
                                        <p:strVal val="visible"/>
                                      </p:to>
                                    </p:set>
                                    <p:anim calcmode="lin" valueType="num">
                                      <p:cBhvr additive="base">
                                        <p:cTn id="45" dur="500"/>
                                        <p:tgtEl>
                                          <p:spTgt spid="588"/>
                                        </p:tgtEl>
                                        <p:attrNameLst>
                                          <p:attrName>ppt_y</p:attrName>
                                        </p:attrNameLst>
                                      </p:cBhvr>
                                      <p:tavLst>
                                        <p:tav tm="0">
                                          <p:val>
                                            <p:strVal val="#ppt_y+1"/>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89"/>
                                        </p:tgtEl>
                                        <p:attrNameLst>
                                          <p:attrName>style.visibility</p:attrName>
                                        </p:attrNameLst>
                                      </p:cBhvr>
                                      <p:to>
                                        <p:strVal val="visible"/>
                                      </p:to>
                                    </p:set>
                                    <p:anim calcmode="lin" valueType="num">
                                      <p:cBhvr additive="base">
                                        <p:cTn id="48" dur="500"/>
                                        <p:tgtEl>
                                          <p:spTgt spid="58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90"/>
                                        </p:tgtEl>
                                        <p:attrNameLst>
                                          <p:attrName>style.visibility</p:attrName>
                                        </p:attrNameLst>
                                      </p:cBhvr>
                                      <p:to>
                                        <p:strVal val="visible"/>
                                      </p:to>
                                    </p:set>
                                    <p:anim calcmode="lin" valueType="num">
                                      <p:cBhvr additive="base">
                                        <p:cTn id="53" dur="500"/>
                                        <p:tgtEl>
                                          <p:spTgt spid="590"/>
                                        </p:tgtEl>
                                        <p:attrNameLst>
                                          <p:attrName>ppt_y</p:attrName>
                                        </p:attrNameLst>
                                      </p:cBhvr>
                                      <p:tavLst>
                                        <p:tav tm="0">
                                          <p:val>
                                            <p:strVal val="#ppt_y+1"/>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91"/>
                                        </p:tgtEl>
                                        <p:attrNameLst>
                                          <p:attrName>style.visibility</p:attrName>
                                        </p:attrNameLst>
                                      </p:cBhvr>
                                      <p:to>
                                        <p:strVal val="visible"/>
                                      </p:to>
                                    </p:set>
                                    <p:anim calcmode="lin" valueType="num">
                                      <p:cBhvr additive="base">
                                        <p:cTn id="56" dur="500"/>
                                        <p:tgtEl>
                                          <p:spTgt spid="5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3" name="Google Shape;603;p48"/>
          <p:cNvSpPr txBox="1">
            <a:spLocks noGrp="1"/>
          </p:cNvSpPr>
          <p:nvPr>
            <p:ph type="title"/>
          </p:nvPr>
        </p:nvSpPr>
        <p:spPr>
          <a:xfrm>
            <a:off x="380999" y="227511"/>
            <a:ext cx="8314483"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Goal Setting Form</a:t>
            </a:r>
            <a:endParaRPr dirty="0"/>
          </a:p>
        </p:txBody>
      </p:sp>
      <p:pic>
        <p:nvPicPr>
          <p:cNvPr id="602" name="Google Shape;602;p48" descr="Screen capture of Goal Setting Form, with the following categories:&#10;&#10;Goal:&#10;&#10;Texas Principal Standard(s) and Indicator(s) to be Addressed: &#10;&#10;Expected Measurable Outcomes:&#10;&#10;Timeline for Achieving Goal:&#10;&#10;Resources Needed:&#10;&#10;Comments:&#10;&#10;Principal Signature: &#10;&#10;Date: &#10;&#10;Appraiser Signature: &#10;&#10;Date: "/>
          <p:cNvPicPr preferRelativeResize="0"/>
          <p:nvPr/>
        </p:nvPicPr>
        <p:blipFill rotWithShape="1">
          <a:blip r:embed="rId3">
            <a:alphaModFix/>
          </a:blip>
          <a:srcRect l="6186" t="34341" r="4733" b="11682"/>
          <a:stretch/>
        </p:blipFill>
        <p:spPr>
          <a:xfrm>
            <a:off x="1514248" y="1553074"/>
            <a:ext cx="5972402" cy="4662999"/>
          </a:xfrm>
          <a:prstGeom prst="rect">
            <a:avLst/>
          </a:prstGeom>
          <a:noFill/>
          <a:ln>
            <a:noFill/>
          </a:ln>
        </p:spPr>
      </p:pic>
      <p:sp>
        <p:nvSpPr>
          <p:cNvPr id="604" name="Google Shape;604;p48"/>
          <p:cNvSpPr/>
          <p:nvPr/>
        </p:nvSpPr>
        <p:spPr>
          <a:xfrm>
            <a:off x="2786427" y="1615296"/>
            <a:ext cx="3124200" cy="685800"/>
          </a:xfrm>
          <a:prstGeom prst="wedgeRoundRectCallout">
            <a:avLst>
              <a:gd name="adj1" fmla="val -78258"/>
              <a:gd name="adj2" fmla="val -33703"/>
              <a:gd name="adj3" fmla="val 16667"/>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State your goal here.</a:t>
            </a:r>
            <a:endParaRPr/>
          </a:p>
        </p:txBody>
      </p:sp>
      <p:sp>
        <p:nvSpPr>
          <p:cNvPr id="605" name="Google Shape;605;p48"/>
          <p:cNvSpPr/>
          <p:nvPr/>
        </p:nvSpPr>
        <p:spPr>
          <a:xfrm>
            <a:off x="3574439" y="1785568"/>
            <a:ext cx="3124200" cy="1114546"/>
          </a:xfrm>
          <a:prstGeom prst="wedgeRoundRectCallout">
            <a:avLst>
              <a:gd name="adj1" fmla="val -80481"/>
              <a:gd name="adj2" fmla="val 21738"/>
              <a:gd name="adj3" fmla="val 16667"/>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What rubric standards or indicators are related to your accomplishing the stated goal? List those here.</a:t>
            </a:r>
            <a:endParaRPr/>
          </a:p>
        </p:txBody>
      </p:sp>
      <p:sp>
        <p:nvSpPr>
          <p:cNvPr id="606" name="Google Shape;606;p48"/>
          <p:cNvSpPr/>
          <p:nvPr/>
        </p:nvSpPr>
        <p:spPr>
          <a:xfrm>
            <a:off x="3824951" y="2174459"/>
            <a:ext cx="2247900" cy="1093001"/>
          </a:xfrm>
          <a:prstGeom prst="wedgeRoundRectCallout">
            <a:avLst>
              <a:gd name="adj1" fmla="val -77969"/>
              <a:gd name="adj2" fmla="val 45529"/>
              <a:gd name="adj3" fmla="val 16667"/>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List the key steps you need to do to accomplish the goal.</a:t>
            </a:r>
            <a:endParaRPr/>
          </a:p>
        </p:txBody>
      </p:sp>
      <p:sp>
        <p:nvSpPr>
          <p:cNvPr id="607" name="Google Shape;607;p48"/>
          <p:cNvSpPr/>
          <p:nvPr/>
        </p:nvSpPr>
        <p:spPr>
          <a:xfrm>
            <a:off x="4456604" y="2481464"/>
            <a:ext cx="2819400" cy="1302287"/>
          </a:xfrm>
          <a:prstGeom prst="wedgeRoundRectCallout">
            <a:avLst>
              <a:gd name="adj1" fmla="val -79607"/>
              <a:gd name="adj2" fmla="val 28507"/>
              <a:gd name="adj3" fmla="val 16667"/>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How will you measure your goal attainment? List the outcomes relevant to goal attainment.</a:t>
            </a:r>
            <a:endParaRPr/>
          </a:p>
        </p:txBody>
      </p:sp>
      <p:sp>
        <p:nvSpPr>
          <p:cNvPr id="608" name="Google Shape;608;p48"/>
          <p:cNvSpPr/>
          <p:nvPr/>
        </p:nvSpPr>
        <p:spPr>
          <a:xfrm>
            <a:off x="3603188" y="3941879"/>
            <a:ext cx="3581400" cy="1302287"/>
          </a:xfrm>
          <a:prstGeom prst="wedgeRoundRectCallout">
            <a:avLst>
              <a:gd name="adj1" fmla="val -64338"/>
              <a:gd name="adj2" fmla="val -33593"/>
              <a:gd name="adj3" fmla="val 16667"/>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What is the timeline for when the goal should be completed? Are there deadlines for particular steps?</a:t>
            </a:r>
            <a:endParaRPr/>
          </a:p>
        </p:txBody>
      </p:sp>
      <p:sp>
        <p:nvSpPr>
          <p:cNvPr id="609" name="Google Shape;609;p48"/>
          <p:cNvSpPr/>
          <p:nvPr/>
        </p:nvSpPr>
        <p:spPr>
          <a:xfrm>
            <a:off x="3032846" y="4540395"/>
            <a:ext cx="3581400" cy="1302287"/>
          </a:xfrm>
          <a:prstGeom prst="wedgeRoundRectCallout">
            <a:avLst>
              <a:gd name="adj1" fmla="val -59954"/>
              <a:gd name="adj2" fmla="val -42813"/>
              <a:gd name="adj3" fmla="val 16667"/>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List any materials, resources, or special support you are dependent upon to complete your goal.</a:t>
            </a:r>
            <a:endParaRPr/>
          </a:p>
        </p:txBody>
      </p:sp>
      <p:sp>
        <p:nvSpPr>
          <p:cNvPr id="610" name="Google Shape;610;p48"/>
          <p:cNvSpPr/>
          <p:nvPr/>
        </p:nvSpPr>
        <p:spPr>
          <a:xfrm>
            <a:off x="2869305" y="4824193"/>
            <a:ext cx="3174598" cy="1244764"/>
          </a:xfrm>
          <a:prstGeom prst="wedgeRoundRectCallout">
            <a:avLst>
              <a:gd name="adj1" fmla="val -73071"/>
              <a:gd name="adj2" fmla="val -11762"/>
              <a:gd name="adj3" fmla="val 16667"/>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Additional comments, special conditions, or expectations pertaining to the goal</a:t>
            </a:r>
            <a:endParaRPr/>
          </a:p>
        </p:txBody>
      </p:sp>
      <p:sp>
        <p:nvSpPr>
          <p:cNvPr id="611" name="Google Shape;611;p48">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48</a:t>
            </a:fld>
            <a:endParaRPr>
              <a:solidFill>
                <a:srgbClr val="FFFFFF"/>
              </a:solidFill>
            </a:endParaRPr>
          </a:p>
        </p:txBody>
      </p:sp>
      <p:sp>
        <p:nvSpPr>
          <p:cNvPr id="612" name="Google Shape;612;p48"/>
          <p:cNvSpPr/>
          <p:nvPr/>
        </p:nvSpPr>
        <p:spPr>
          <a:xfrm>
            <a:off x="3830497" y="5176371"/>
            <a:ext cx="4426812" cy="1039702"/>
          </a:xfrm>
          <a:prstGeom prst="wedgeRoundRectCallout">
            <a:avLst>
              <a:gd name="adj1" fmla="val -63227"/>
              <a:gd name="adj2" fmla="val 9625"/>
              <a:gd name="adj3" fmla="val 16667"/>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It is important that both the appraiser and the principal discuss and agree to the nature and expectation of the goal.</a:t>
            </a:r>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Effect transition="in" filter="fade">
                                      <p:cBhvr>
                                        <p:cTn id="7" dur="500"/>
                                        <p:tgtEl>
                                          <p:spTgt spid="6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5"/>
                                        </p:tgtEl>
                                        <p:attrNameLst>
                                          <p:attrName>style.visibility</p:attrName>
                                        </p:attrNameLst>
                                      </p:cBhvr>
                                      <p:to>
                                        <p:strVal val="visible"/>
                                      </p:to>
                                    </p:set>
                                    <p:animEffect transition="in" filter="fade">
                                      <p:cBhvr>
                                        <p:cTn id="12" dur="500"/>
                                        <p:tgtEl>
                                          <p:spTgt spid="605"/>
                                        </p:tgtEl>
                                      </p:cBhvr>
                                    </p:animEffect>
                                  </p:childTnLst>
                                </p:cTn>
                              </p:par>
                              <p:par>
                                <p:cTn id="13" presetID="10" presetClass="exit" presetSubtype="0" fill="hold" nodeType="withEffect">
                                  <p:stCondLst>
                                    <p:cond delay="0"/>
                                  </p:stCondLst>
                                  <p:childTnLst>
                                    <p:animEffect transition="out" filter="fade">
                                      <p:cBhvr>
                                        <p:cTn id="14" dur="500"/>
                                        <p:tgtEl>
                                          <p:spTgt spid="604"/>
                                        </p:tgtEl>
                                      </p:cBhvr>
                                    </p:animEffect>
                                    <p:set>
                                      <p:cBhvr>
                                        <p:cTn id="15" dur="1" fill="hold">
                                          <p:stCondLst>
                                            <p:cond delay="500"/>
                                          </p:stCondLst>
                                        </p:cTn>
                                        <p:tgtEl>
                                          <p:spTgt spid="60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06"/>
                                        </p:tgtEl>
                                        <p:attrNameLst>
                                          <p:attrName>style.visibility</p:attrName>
                                        </p:attrNameLst>
                                      </p:cBhvr>
                                      <p:to>
                                        <p:strVal val="visible"/>
                                      </p:to>
                                    </p:set>
                                    <p:animEffect transition="in" filter="fade">
                                      <p:cBhvr>
                                        <p:cTn id="20" dur="500"/>
                                        <p:tgtEl>
                                          <p:spTgt spid="606"/>
                                        </p:tgtEl>
                                      </p:cBhvr>
                                    </p:animEffect>
                                  </p:childTnLst>
                                </p:cTn>
                              </p:par>
                              <p:par>
                                <p:cTn id="21" presetID="10" presetClass="exit" presetSubtype="0" fill="hold" nodeType="withEffect">
                                  <p:stCondLst>
                                    <p:cond delay="0"/>
                                  </p:stCondLst>
                                  <p:childTnLst>
                                    <p:animEffect transition="out" filter="fade">
                                      <p:cBhvr>
                                        <p:cTn id="22" dur="500"/>
                                        <p:tgtEl>
                                          <p:spTgt spid="605"/>
                                        </p:tgtEl>
                                      </p:cBhvr>
                                    </p:animEffect>
                                    <p:set>
                                      <p:cBhvr>
                                        <p:cTn id="23" dur="1" fill="hold">
                                          <p:stCondLst>
                                            <p:cond delay="500"/>
                                          </p:stCondLst>
                                        </p:cTn>
                                        <p:tgtEl>
                                          <p:spTgt spid="60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07"/>
                                        </p:tgtEl>
                                        <p:attrNameLst>
                                          <p:attrName>style.visibility</p:attrName>
                                        </p:attrNameLst>
                                      </p:cBhvr>
                                      <p:to>
                                        <p:strVal val="visible"/>
                                      </p:to>
                                    </p:set>
                                    <p:animEffect transition="in" filter="fade">
                                      <p:cBhvr>
                                        <p:cTn id="28" dur="500"/>
                                        <p:tgtEl>
                                          <p:spTgt spid="607"/>
                                        </p:tgtEl>
                                      </p:cBhvr>
                                    </p:animEffect>
                                  </p:childTnLst>
                                </p:cTn>
                              </p:par>
                              <p:par>
                                <p:cTn id="29" presetID="10" presetClass="exit" presetSubtype="0" fill="hold" nodeType="withEffect">
                                  <p:stCondLst>
                                    <p:cond delay="0"/>
                                  </p:stCondLst>
                                  <p:childTnLst>
                                    <p:animEffect transition="out" filter="fade">
                                      <p:cBhvr>
                                        <p:cTn id="30" dur="500"/>
                                        <p:tgtEl>
                                          <p:spTgt spid="606"/>
                                        </p:tgtEl>
                                      </p:cBhvr>
                                    </p:animEffect>
                                    <p:set>
                                      <p:cBhvr>
                                        <p:cTn id="31" dur="1" fill="hold">
                                          <p:stCondLst>
                                            <p:cond delay="500"/>
                                          </p:stCondLst>
                                        </p:cTn>
                                        <p:tgtEl>
                                          <p:spTgt spid="60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08"/>
                                        </p:tgtEl>
                                        <p:attrNameLst>
                                          <p:attrName>style.visibility</p:attrName>
                                        </p:attrNameLst>
                                      </p:cBhvr>
                                      <p:to>
                                        <p:strVal val="visible"/>
                                      </p:to>
                                    </p:set>
                                    <p:animEffect transition="in" filter="fade">
                                      <p:cBhvr>
                                        <p:cTn id="36" dur="500"/>
                                        <p:tgtEl>
                                          <p:spTgt spid="608"/>
                                        </p:tgtEl>
                                      </p:cBhvr>
                                    </p:animEffect>
                                  </p:childTnLst>
                                </p:cTn>
                              </p:par>
                              <p:par>
                                <p:cTn id="37" presetID="10" presetClass="exit" presetSubtype="0" fill="hold" nodeType="withEffect">
                                  <p:stCondLst>
                                    <p:cond delay="0"/>
                                  </p:stCondLst>
                                  <p:childTnLst>
                                    <p:animEffect transition="out" filter="fade">
                                      <p:cBhvr>
                                        <p:cTn id="38" dur="500"/>
                                        <p:tgtEl>
                                          <p:spTgt spid="607"/>
                                        </p:tgtEl>
                                      </p:cBhvr>
                                    </p:animEffect>
                                    <p:set>
                                      <p:cBhvr>
                                        <p:cTn id="39" dur="1" fill="hold">
                                          <p:stCondLst>
                                            <p:cond delay="500"/>
                                          </p:stCondLst>
                                        </p:cTn>
                                        <p:tgtEl>
                                          <p:spTgt spid="60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09"/>
                                        </p:tgtEl>
                                        <p:attrNameLst>
                                          <p:attrName>style.visibility</p:attrName>
                                        </p:attrNameLst>
                                      </p:cBhvr>
                                      <p:to>
                                        <p:strVal val="visible"/>
                                      </p:to>
                                    </p:set>
                                    <p:animEffect transition="in" filter="fade">
                                      <p:cBhvr>
                                        <p:cTn id="44" dur="500"/>
                                        <p:tgtEl>
                                          <p:spTgt spid="609"/>
                                        </p:tgtEl>
                                      </p:cBhvr>
                                    </p:animEffect>
                                  </p:childTnLst>
                                </p:cTn>
                              </p:par>
                              <p:par>
                                <p:cTn id="45" presetID="10" presetClass="exit" presetSubtype="0" fill="hold" nodeType="withEffect">
                                  <p:stCondLst>
                                    <p:cond delay="0"/>
                                  </p:stCondLst>
                                  <p:childTnLst>
                                    <p:animEffect transition="out" filter="fade">
                                      <p:cBhvr>
                                        <p:cTn id="46" dur="500"/>
                                        <p:tgtEl>
                                          <p:spTgt spid="608"/>
                                        </p:tgtEl>
                                      </p:cBhvr>
                                    </p:animEffect>
                                    <p:set>
                                      <p:cBhvr>
                                        <p:cTn id="47" dur="1" fill="hold">
                                          <p:stCondLst>
                                            <p:cond delay="500"/>
                                          </p:stCondLst>
                                        </p:cTn>
                                        <p:tgtEl>
                                          <p:spTgt spid="60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10"/>
                                        </p:tgtEl>
                                        <p:attrNameLst>
                                          <p:attrName>style.visibility</p:attrName>
                                        </p:attrNameLst>
                                      </p:cBhvr>
                                      <p:to>
                                        <p:strVal val="visible"/>
                                      </p:to>
                                    </p:set>
                                    <p:animEffect transition="in" filter="fade">
                                      <p:cBhvr>
                                        <p:cTn id="52" dur="500"/>
                                        <p:tgtEl>
                                          <p:spTgt spid="610"/>
                                        </p:tgtEl>
                                      </p:cBhvr>
                                    </p:animEffect>
                                  </p:childTnLst>
                                </p:cTn>
                              </p:par>
                              <p:par>
                                <p:cTn id="53" presetID="10" presetClass="exit" presetSubtype="0" fill="hold" nodeType="withEffect">
                                  <p:stCondLst>
                                    <p:cond delay="0"/>
                                  </p:stCondLst>
                                  <p:childTnLst>
                                    <p:animEffect transition="out" filter="fade">
                                      <p:cBhvr>
                                        <p:cTn id="54" dur="500"/>
                                        <p:tgtEl>
                                          <p:spTgt spid="609"/>
                                        </p:tgtEl>
                                      </p:cBhvr>
                                    </p:animEffect>
                                    <p:set>
                                      <p:cBhvr>
                                        <p:cTn id="55" dur="1" fill="hold">
                                          <p:stCondLst>
                                            <p:cond delay="500"/>
                                          </p:stCondLst>
                                        </p:cTn>
                                        <p:tgtEl>
                                          <p:spTgt spid="60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612"/>
                                        </p:tgtEl>
                                        <p:attrNameLst>
                                          <p:attrName>style.visibility</p:attrName>
                                        </p:attrNameLst>
                                      </p:cBhvr>
                                      <p:to>
                                        <p:strVal val="visible"/>
                                      </p:to>
                                    </p:set>
                                  </p:childTnLst>
                                </p:cTn>
                              </p:par>
                              <p:par>
                                <p:cTn id="60" presetID="10" presetClass="exit" presetSubtype="0" fill="hold" nodeType="withEffect">
                                  <p:stCondLst>
                                    <p:cond delay="0"/>
                                  </p:stCondLst>
                                  <p:childTnLst>
                                    <p:animEffect transition="out" filter="fade">
                                      <p:cBhvr>
                                        <p:cTn id="61" dur="500"/>
                                        <p:tgtEl>
                                          <p:spTgt spid="610"/>
                                        </p:tgtEl>
                                      </p:cBhvr>
                                    </p:animEffect>
                                    <p:set>
                                      <p:cBhvr>
                                        <p:cTn id="62" dur="1" fill="hold">
                                          <p:stCondLst>
                                            <p:cond delay="500"/>
                                          </p:stCondLst>
                                        </p:cTn>
                                        <p:tgtEl>
                                          <p:spTgt spid="6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9"/>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Two Goals</a:t>
            </a:r>
            <a:endParaRPr/>
          </a:p>
        </p:txBody>
      </p:sp>
      <p:sp>
        <p:nvSpPr>
          <p:cNvPr id="619" name="Google Shape;619;p49">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49</a:t>
            </a:fld>
            <a:endParaRPr/>
          </a:p>
        </p:txBody>
      </p:sp>
      <p:sp>
        <p:nvSpPr>
          <p:cNvPr id="620" name="Google Shape;620;p49"/>
          <p:cNvSpPr txBox="1">
            <a:spLocks noGrp="1"/>
          </p:cNvSpPr>
          <p:nvPr>
            <p:ph type="body" idx="1"/>
          </p:nvPr>
        </p:nvSpPr>
        <p:spPr>
          <a:xfrm>
            <a:off x="628650" y="1825625"/>
            <a:ext cx="3886200" cy="4351338"/>
          </a:xfrm>
          <a:prstGeom prst="rect">
            <a:avLst/>
          </a:prstGeom>
          <a:solidFill>
            <a:srgbClr val="DDEAF6"/>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581C5"/>
              </a:buClr>
              <a:buSzPts val="2800"/>
              <a:buNone/>
            </a:pPr>
            <a:r>
              <a:rPr lang="en-US" b="1">
                <a:solidFill>
                  <a:srgbClr val="1581C5"/>
                </a:solidFill>
              </a:rPr>
              <a:t>Professional Practice Goal</a:t>
            </a:r>
            <a:endParaRPr/>
          </a:p>
          <a:p>
            <a:pPr marL="0" lvl="0" indent="0" algn="ctr" rtl="0">
              <a:lnSpc>
                <a:spcPct val="100000"/>
              </a:lnSpc>
              <a:spcBef>
                <a:spcPts val="0"/>
              </a:spcBef>
              <a:spcAft>
                <a:spcPts val="0"/>
              </a:spcAft>
              <a:buClr>
                <a:schemeClr val="dk1"/>
              </a:buClr>
              <a:buSzPts val="2800"/>
              <a:buNone/>
            </a:pPr>
            <a:r>
              <a:rPr lang="en-US" b="1"/>
              <a:t>A professional practice goal is selected by the principal after reviewing the Standards of the      T-PESS Rubric.</a:t>
            </a:r>
            <a:endParaRPr/>
          </a:p>
          <a:p>
            <a:pPr marL="0" lvl="0" indent="0" algn="l"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228600" lvl="0" indent="-50800" algn="l" rtl="0">
              <a:lnSpc>
                <a:spcPct val="90000"/>
              </a:lnSpc>
              <a:spcBef>
                <a:spcPts val="1000"/>
              </a:spcBef>
              <a:spcAft>
                <a:spcPts val="0"/>
              </a:spcAft>
              <a:buClr>
                <a:schemeClr val="dk1"/>
              </a:buClr>
              <a:buSzPts val="2800"/>
              <a:buNone/>
            </a:pPr>
            <a:endParaRPr/>
          </a:p>
        </p:txBody>
      </p:sp>
      <p:sp>
        <p:nvSpPr>
          <p:cNvPr id="621" name="Google Shape;621;p49"/>
          <p:cNvSpPr txBox="1">
            <a:spLocks noGrp="1"/>
          </p:cNvSpPr>
          <p:nvPr>
            <p:ph type="body" idx="2"/>
          </p:nvPr>
        </p:nvSpPr>
        <p:spPr>
          <a:xfrm>
            <a:off x="4629150" y="1825625"/>
            <a:ext cx="3886200" cy="4351338"/>
          </a:xfrm>
          <a:prstGeom prst="rect">
            <a:avLst/>
          </a:prstGeom>
          <a:solidFill>
            <a:srgbClr val="FBE4D4"/>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15A29"/>
              </a:buClr>
              <a:buSzPts val="2800"/>
              <a:buNone/>
            </a:pPr>
            <a:r>
              <a:rPr lang="en-US" b="1">
                <a:solidFill>
                  <a:srgbClr val="F15A29"/>
                </a:solidFill>
              </a:rPr>
              <a:t>Student Growth     Goal</a:t>
            </a:r>
            <a:endParaRPr/>
          </a:p>
          <a:p>
            <a:pPr marL="0" lvl="0" indent="0" algn="ctr" rtl="0">
              <a:lnSpc>
                <a:spcPct val="100000"/>
              </a:lnSpc>
              <a:spcBef>
                <a:spcPts val="0"/>
              </a:spcBef>
              <a:spcAft>
                <a:spcPts val="0"/>
              </a:spcAft>
              <a:buClr>
                <a:schemeClr val="dk1"/>
              </a:buClr>
              <a:buSzPts val="2800"/>
              <a:buNone/>
            </a:pPr>
            <a:r>
              <a:rPr lang="en-US" b="1"/>
              <a:t>A student growth goal should consider root causes of student performance and identify an area to improve over time.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327243" y="303591"/>
            <a:ext cx="3179746" cy="2122117"/>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200"/>
              <a:buFont typeface="Arial"/>
              <a:buNone/>
            </a:pPr>
            <a:r>
              <a:rPr lang="en-US" sz="4200" dirty="0"/>
              <a:t>   Agenda</a:t>
            </a:r>
            <a:endParaRPr sz="4200" dirty="0"/>
          </a:p>
        </p:txBody>
      </p:sp>
      <p:sp>
        <p:nvSpPr>
          <p:cNvPr id="129" name="Google Shape;129;p5">
            <a:extLst>
              <a:ext uri="{C183D7F6-B498-43B3-948B-1728B52AA6E4}">
                <adec:decorative xmlns:adec="http://schemas.microsoft.com/office/drawing/2017/decorative" xmlns="" val="1"/>
              </a:ext>
            </a:extLst>
          </p:cNvPr>
          <p:cNvSpPr/>
          <p:nvPr/>
        </p:nvSpPr>
        <p:spPr>
          <a:xfrm>
            <a:off x="3875238" y="308197"/>
            <a:ext cx="4941519" cy="981254"/>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a:extLst>
              <a:ext uri="{C183D7F6-B498-43B3-948B-1728B52AA6E4}">
                <adec:decorative xmlns:adec="http://schemas.microsoft.com/office/drawing/2017/decorative" xmlns="" val="1"/>
              </a:ext>
            </a:extLst>
          </p:cNvPr>
          <p:cNvSpPr/>
          <p:nvPr/>
        </p:nvSpPr>
        <p:spPr>
          <a:xfrm>
            <a:off x="4172067" y="528980"/>
            <a:ext cx="539690" cy="53969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a:extLst>
              <a:ext uri="{C183D7F6-B498-43B3-948B-1728B52AA6E4}">
                <adec:decorative xmlns:adec="http://schemas.microsoft.com/office/drawing/2017/decorative" xmlns="" val="1"/>
              </a:ext>
            </a:extLst>
          </p:cNvPr>
          <p:cNvSpPr/>
          <p:nvPr/>
        </p:nvSpPr>
        <p:spPr>
          <a:xfrm>
            <a:off x="5008587" y="308197"/>
            <a:ext cx="3808169" cy="9812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txBox="1"/>
          <p:nvPr/>
        </p:nvSpPr>
        <p:spPr>
          <a:xfrm>
            <a:off x="5008587" y="308197"/>
            <a:ext cx="3808169" cy="981254"/>
          </a:xfrm>
          <a:prstGeom prst="rect">
            <a:avLst/>
          </a:prstGeom>
          <a:noFill/>
          <a:ln>
            <a:noFill/>
          </a:ln>
        </p:spPr>
        <p:txBody>
          <a:bodyPr spcFirstLastPara="1" wrap="square" lIns="103825" tIns="103825" rIns="103825" bIns="10382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Unpacking the Rubric and Connecting the Principal Handbook</a:t>
            </a:r>
            <a:endParaRPr/>
          </a:p>
        </p:txBody>
      </p:sp>
      <p:sp>
        <p:nvSpPr>
          <p:cNvPr id="133" name="Google Shape;133;p5">
            <a:extLst>
              <a:ext uri="{C183D7F6-B498-43B3-948B-1728B52AA6E4}">
                <adec:decorative xmlns:adec="http://schemas.microsoft.com/office/drawing/2017/decorative" xmlns="" val="1"/>
              </a:ext>
            </a:extLst>
          </p:cNvPr>
          <p:cNvSpPr/>
          <p:nvPr/>
        </p:nvSpPr>
        <p:spPr>
          <a:xfrm>
            <a:off x="3875238" y="1534766"/>
            <a:ext cx="4941519" cy="981254"/>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a:extLst>
              <a:ext uri="{C183D7F6-B498-43B3-948B-1728B52AA6E4}">
                <adec:decorative xmlns:adec="http://schemas.microsoft.com/office/drawing/2017/decorative" xmlns="" val="1"/>
              </a:ext>
            </a:extLst>
          </p:cNvPr>
          <p:cNvSpPr/>
          <p:nvPr/>
        </p:nvSpPr>
        <p:spPr>
          <a:xfrm>
            <a:off x="4172067" y="1755548"/>
            <a:ext cx="539690" cy="53969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a:extLst>
              <a:ext uri="{C183D7F6-B498-43B3-948B-1728B52AA6E4}">
                <adec:decorative xmlns:adec="http://schemas.microsoft.com/office/drawing/2017/decorative" xmlns="" val="1"/>
              </a:ext>
            </a:extLst>
          </p:cNvPr>
          <p:cNvSpPr/>
          <p:nvPr/>
        </p:nvSpPr>
        <p:spPr>
          <a:xfrm>
            <a:off x="5008587" y="1534766"/>
            <a:ext cx="3808169" cy="9812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txBox="1"/>
          <p:nvPr/>
        </p:nvSpPr>
        <p:spPr>
          <a:xfrm>
            <a:off x="5008587" y="1534766"/>
            <a:ext cx="3808169" cy="981254"/>
          </a:xfrm>
          <a:prstGeom prst="rect">
            <a:avLst/>
          </a:prstGeom>
          <a:noFill/>
          <a:ln>
            <a:noFill/>
          </a:ln>
        </p:spPr>
        <p:txBody>
          <a:bodyPr spcFirstLastPara="1" wrap="square" lIns="103825" tIns="103825" rIns="103825" bIns="10382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US" sz="1900" dirty="0">
                <a:solidFill>
                  <a:schemeClr val="dk1"/>
                </a:solidFill>
                <a:latin typeface="Calibri"/>
                <a:ea typeface="Calibri"/>
                <a:cs typeface="Calibri"/>
                <a:sym typeface="Calibri"/>
              </a:rPr>
              <a:t>Self-Assessment and Goal Setting</a:t>
            </a:r>
            <a:endParaRPr dirty="0"/>
          </a:p>
        </p:txBody>
      </p:sp>
      <p:sp>
        <p:nvSpPr>
          <p:cNvPr id="137" name="Google Shape;137;p5">
            <a:extLst>
              <a:ext uri="{C183D7F6-B498-43B3-948B-1728B52AA6E4}">
                <adec:decorative xmlns:adec="http://schemas.microsoft.com/office/drawing/2017/decorative" xmlns="" val="1"/>
              </a:ext>
            </a:extLst>
          </p:cNvPr>
          <p:cNvSpPr/>
          <p:nvPr/>
        </p:nvSpPr>
        <p:spPr>
          <a:xfrm>
            <a:off x="3875238" y="2761335"/>
            <a:ext cx="4941519" cy="981254"/>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a:extLst>
              <a:ext uri="{C183D7F6-B498-43B3-948B-1728B52AA6E4}">
                <adec:decorative xmlns:adec="http://schemas.microsoft.com/office/drawing/2017/decorative" xmlns="" val="1"/>
              </a:ext>
            </a:extLst>
          </p:cNvPr>
          <p:cNvSpPr/>
          <p:nvPr/>
        </p:nvSpPr>
        <p:spPr>
          <a:xfrm>
            <a:off x="4172067" y="2982117"/>
            <a:ext cx="539690" cy="53969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a:extLst>
              <a:ext uri="{C183D7F6-B498-43B3-948B-1728B52AA6E4}">
                <adec:decorative xmlns:adec="http://schemas.microsoft.com/office/drawing/2017/decorative" xmlns="" val="1"/>
              </a:ext>
            </a:extLst>
          </p:cNvPr>
          <p:cNvSpPr/>
          <p:nvPr/>
        </p:nvSpPr>
        <p:spPr>
          <a:xfrm>
            <a:off x="5008587" y="2761335"/>
            <a:ext cx="3808169" cy="9812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txBox="1"/>
          <p:nvPr/>
        </p:nvSpPr>
        <p:spPr>
          <a:xfrm>
            <a:off x="5008587" y="2761335"/>
            <a:ext cx="3808169" cy="981254"/>
          </a:xfrm>
          <a:prstGeom prst="rect">
            <a:avLst/>
          </a:prstGeom>
          <a:noFill/>
          <a:ln>
            <a:noFill/>
          </a:ln>
        </p:spPr>
        <p:txBody>
          <a:bodyPr spcFirstLastPara="1" wrap="square" lIns="103825" tIns="103825" rIns="103825" bIns="10382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Principal Responsibilities </a:t>
            </a:r>
            <a:endParaRPr/>
          </a:p>
        </p:txBody>
      </p:sp>
      <p:sp>
        <p:nvSpPr>
          <p:cNvPr id="141" name="Google Shape;141;p5">
            <a:extLst>
              <a:ext uri="{C183D7F6-B498-43B3-948B-1728B52AA6E4}">
                <adec:decorative xmlns:adec="http://schemas.microsoft.com/office/drawing/2017/decorative" xmlns="" val="1"/>
              </a:ext>
            </a:extLst>
          </p:cNvPr>
          <p:cNvSpPr/>
          <p:nvPr/>
        </p:nvSpPr>
        <p:spPr>
          <a:xfrm>
            <a:off x="3875238" y="3987903"/>
            <a:ext cx="4941519" cy="981254"/>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a:extLst>
              <a:ext uri="{C183D7F6-B498-43B3-948B-1728B52AA6E4}">
                <adec:decorative xmlns:adec="http://schemas.microsoft.com/office/drawing/2017/decorative" xmlns="" val="1"/>
              </a:ext>
            </a:extLst>
          </p:cNvPr>
          <p:cNvSpPr/>
          <p:nvPr/>
        </p:nvSpPr>
        <p:spPr>
          <a:xfrm>
            <a:off x="4172067" y="4208686"/>
            <a:ext cx="539690" cy="53969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a:extLst>
              <a:ext uri="{C183D7F6-B498-43B3-948B-1728B52AA6E4}">
                <adec:decorative xmlns:adec="http://schemas.microsoft.com/office/drawing/2017/decorative" xmlns="" val="1"/>
              </a:ext>
            </a:extLst>
          </p:cNvPr>
          <p:cNvSpPr/>
          <p:nvPr/>
        </p:nvSpPr>
        <p:spPr>
          <a:xfrm>
            <a:off x="5008587" y="3987903"/>
            <a:ext cx="3808169" cy="9812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txBox="1"/>
          <p:nvPr/>
        </p:nvSpPr>
        <p:spPr>
          <a:xfrm>
            <a:off x="5008587" y="3987903"/>
            <a:ext cx="3808169" cy="981254"/>
          </a:xfrm>
          <a:prstGeom prst="rect">
            <a:avLst/>
          </a:prstGeom>
          <a:noFill/>
          <a:ln>
            <a:noFill/>
          </a:ln>
        </p:spPr>
        <p:txBody>
          <a:bodyPr spcFirstLastPara="1" wrap="square" lIns="103825" tIns="103825" rIns="103825" bIns="10382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Appraiser Responsibilities </a:t>
            </a:r>
            <a:endParaRPr/>
          </a:p>
        </p:txBody>
      </p:sp>
      <p:sp>
        <p:nvSpPr>
          <p:cNvPr id="145" name="Google Shape;145;p5">
            <a:extLst>
              <a:ext uri="{C183D7F6-B498-43B3-948B-1728B52AA6E4}">
                <adec:decorative xmlns:adec="http://schemas.microsoft.com/office/drawing/2017/decorative" xmlns="" val="1"/>
              </a:ext>
            </a:extLst>
          </p:cNvPr>
          <p:cNvSpPr/>
          <p:nvPr/>
        </p:nvSpPr>
        <p:spPr>
          <a:xfrm>
            <a:off x="3875238" y="5214472"/>
            <a:ext cx="4941519" cy="981254"/>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a:extLst>
              <a:ext uri="{C183D7F6-B498-43B3-948B-1728B52AA6E4}">
                <adec:decorative xmlns:adec="http://schemas.microsoft.com/office/drawing/2017/decorative" xmlns="" val="1"/>
              </a:ext>
            </a:extLst>
          </p:cNvPr>
          <p:cNvSpPr/>
          <p:nvPr/>
        </p:nvSpPr>
        <p:spPr>
          <a:xfrm>
            <a:off x="4172067" y="5435254"/>
            <a:ext cx="539690" cy="53969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a:extLst>
              <a:ext uri="{C183D7F6-B498-43B3-948B-1728B52AA6E4}">
                <adec:decorative xmlns:adec="http://schemas.microsoft.com/office/drawing/2017/decorative" xmlns="" val="1"/>
              </a:ext>
            </a:extLst>
          </p:cNvPr>
          <p:cNvSpPr/>
          <p:nvPr/>
        </p:nvSpPr>
        <p:spPr>
          <a:xfrm>
            <a:off x="5008587" y="5214472"/>
            <a:ext cx="3808169" cy="9812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txBox="1"/>
          <p:nvPr/>
        </p:nvSpPr>
        <p:spPr>
          <a:xfrm>
            <a:off x="5008587" y="5214472"/>
            <a:ext cx="3808169" cy="981254"/>
          </a:xfrm>
          <a:prstGeom prst="rect">
            <a:avLst/>
          </a:prstGeom>
          <a:noFill/>
          <a:ln>
            <a:noFill/>
          </a:ln>
        </p:spPr>
        <p:txBody>
          <a:bodyPr spcFirstLastPara="1" wrap="square" lIns="103825" tIns="103825" rIns="103825" bIns="10382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 Know the Narrative </a:t>
            </a:r>
            <a:endParaRPr/>
          </a:p>
        </p:txBody>
      </p:sp>
      <p:sp>
        <p:nvSpPr>
          <p:cNvPr id="149" name="Google Shape;149;p5">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5</a:t>
            </a:fld>
            <a:endParaRPr>
              <a:solidFill>
                <a:srgbClr val="FFFF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0"/>
          <p:cNvSpPr txBox="1">
            <a:spLocks noGrp="1"/>
          </p:cNvSpPr>
          <p:nvPr>
            <p:ph type="title"/>
          </p:nvPr>
        </p:nvSpPr>
        <p:spPr>
          <a:xfrm>
            <a:off x="628650" y="100296"/>
            <a:ext cx="7886700" cy="734469"/>
          </a:xfrm>
          <a:prstGeom prst="rect">
            <a:avLst/>
          </a:prstGeom>
          <a:solidFill>
            <a:srgbClr val="1582C6"/>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dirty="0"/>
              <a:t/>
            </a:r>
            <a:br>
              <a:rPr lang="en-US" dirty="0"/>
            </a:br>
            <a:r>
              <a:rPr lang="en-US" dirty="0"/>
              <a:t>Sample Goal To “Coach Up”			</a:t>
            </a:r>
            <a:endParaRPr dirty="0"/>
          </a:p>
        </p:txBody>
      </p:sp>
      <p:sp>
        <p:nvSpPr>
          <p:cNvPr id="628" name="Google Shape;628;p50">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50</a:t>
            </a:fld>
            <a:endParaRPr>
              <a:solidFill>
                <a:srgbClr val="FFFFFF"/>
              </a:solidFill>
            </a:endParaRPr>
          </a:p>
        </p:txBody>
      </p:sp>
      <p:graphicFrame>
        <p:nvGraphicFramePr>
          <p:cNvPr id="629" name="Google Shape;629;p50" descr="Screen Capture of a Sample Professional Practice Goal with the following items: &#10;&#10;Professional Practice Goal: Evaluate the implementation of the district approved mathematics curriculum for the 20XX school year to ensure all students have access and teachers have the time to teach the curriculum. &#10;&#10;Texas Principal Standards and Indicators to be Addressed: Effective school leaders: (I) prioritize instruction and student achievement by developing and sharing a clear definition of high-quality instruction based on best practices from research; (II) implement a rigorous curriculum aligned with state standards; (III) analyze the curriculum to ensure that teachers align content across grades and that curricular scopes and sequences meet the particular needs of their diverse student populations; (IV) model instructional strategies and set expectations for the content, rigor, and structure of lessons and unit plans; (V) routinely monitor and improve instruction by visiting classrooms, giving formative feedback to teachers, and attending grade or team meetings. &#10;&#10;Strategies and actions: Bi-monthly PLC meetings with grade level math teachers; Quarterly benchmarking with other district high schools. &#10;&#10;Expected measurable outcomes: Improved unit design; Use of common instructional planning template; Development of formative assessments. &#10;&#10;Timeline for achieving goal: Submission of unit plan - quarterly; Submission of formative assessments - quarterly. &#10;&#10;Resources needed: Coverage for 9th grade teachers for planning and development - 4 days total. &#10;&#10;Professional development: Consultation and collaboration with district math curriculum team to support. &#10;&#10;Comments: None. "/>
          <p:cNvGraphicFramePr/>
          <p:nvPr>
            <p:extLst>
              <p:ext uri="{D42A27DB-BD31-4B8C-83A1-F6EECF244321}">
                <p14:modId xmlns:p14="http://schemas.microsoft.com/office/powerpoint/2010/main" xmlns="" val="279463278"/>
              </p:ext>
            </p:extLst>
          </p:nvPr>
        </p:nvGraphicFramePr>
        <p:xfrm>
          <a:off x="628650" y="854037"/>
          <a:ext cx="7886700" cy="5292800"/>
        </p:xfrm>
        <a:graphic>
          <a:graphicData uri="http://schemas.openxmlformats.org/drawingml/2006/table">
            <a:tbl>
              <a:tblPr firstRow="1">
                <a:noFill/>
                <a:tableStyleId>{430E8E46-C8A7-47B8-BBD7-C3358E80D18D}</a:tableStyleId>
              </a:tblPr>
              <a:tblGrid>
                <a:gridCol w="7886700">
                  <a:extLst>
                    <a:ext uri="{9D8B030D-6E8A-4147-A177-3AD203B41FA5}">
                      <a16:colId xmlns:a16="http://schemas.microsoft.com/office/drawing/2014/main" xmlns="" val="20000"/>
                    </a:ext>
                  </a:extLst>
                </a:gridCol>
              </a:tblGrid>
              <a:tr h="231850">
                <a:tc>
                  <a:txBody>
                    <a:bodyPr/>
                    <a:lstStyle/>
                    <a:p>
                      <a:pPr marL="0" marR="0" lvl="0" indent="0" algn="ctr" rtl="0">
                        <a:lnSpc>
                          <a:spcPct val="115000"/>
                        </a:lnSpc>
                        <a:spcBef>
                          <a:spcPts val="0"/>
                        </a:spcBef>
                        <a:spcAft>
                          <a:spcPts val="0"/>
                        </a:spcAft>
                        <a:buNone/>
                      </a:pPr>
                      <a:r>
                        <a:rPr lang="en-US" sz="1000" b="1" dirty="0">
                          <a:solidFill>
                            <a:srgbClr val="FFFFFF"/>
                          </a:solidFill>
                          <a:latin typeface="Arial"/>
                          <a:ea typeface="Arial"/>
                          <a:cs typeface="Arial"/>
                          <a:sym typeface="Arial"/>
                        </a:rPr>
                        <a:t>Professional Practice Goal</a:t>
                      </a:r>
                      <a:endParaRPr sz="1050" dirty="0">
                        <a:latin typeface="Arial"/>
                        <a:ea typeface="Arial"/>
                        <a:cs typeface="Arial"/>
                        <a:sym typeface="Arial"/>
                      </a:endParaRPr>
                    </a:p>
                  </a:txBody>
                  <a:tcPr marL="45350" marR="45350" marT="45350" marB="45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C4587"/>
                    </a:solidFill>
                  </a:tcPr>
                </a:tc>
                <a:extLst>
                  <a:ext uri="{0D108BD9-81ED-4DB2-BD59-A6C34878D82A}">
                    <a16:rowId xmlns:a16="http://schemas.microsoft.com/office/drawing/2014/main" xmlns="" val="10000"/>
                  </a:ext>
                </a:extLst>
              </a:tr>
              <a:tr h="555600">
                <a:tc>
                  <a:txBody>
                    <a:bodyPr/>
                    <a:lstStyle/>
                    <a:p>
                      <a:pPr marL="0" marR="0" lvl="0" indent="0" algn="l" rtl="0">
                        <a:lnSpc>
                          <a:spcPct val="115000"/>
                        </a:lnSpc>
                        <a:spcBef>
                          <a:spcPts val="0"/>
                        </a:spcBef>
                        <a:spcAft>
                          <a:spcPts val="0"/>
                        </a:spcAft>
                        <a:buNone/>
                      </a:pPr>
                      <a:r>
                        <a:rPr lang="en-US" sz="1000" b="1" dirty="0">
                          <a:latin typeface="Arial"/>
                          <a:ea typeface="Arial"/>
                          <a:cs typeface="Arial"/>
                          <a:sym typeface="Arial"/>
                        </a:rPr>
                        <a:t>Professional Practice Goal:</a:t>
                      </a:r>
                      <a:endParaRPr sz="1050" dirty="0">
                        <a:latin typeface="Arial"/>
                        <a:ea typeface="Arial"/>
                        <a:cs typeface="Arial"/>
                        <a:sym typeface="Arial"/>
                      </a:endParaRPr>
                    </a:p>
                    <a:p>
                      <a:pPr marL="0" marR="0" lvl="0" indent="0" algn="l" rtl="0">
                        <a:lnSpc>
                          <a:spcPct val="115000"/>
                        </a:lnSpc>
                        <a:spcBef>
                          <a:spcPts val="0"/>
                        </a:spcBef>
                        <a:spcAft>
                          <a:spcPts val="0"/>
                        </a:spcAft>
                        <a:buNone/>
                      </a:pPr>
                      <a:r>
                        <a:rPr lang="en-US" sz="1000" dirty="0">
                          <a:latin typeface="Arial"/>
                          <a:ea typeface="Arial"/>
                          <a:cs typeface="Arial"/>
                          <a:sym typeface="Arial"/>
                        </a:rPr>
                        <a:t>Evaluate the implementation of the district approved mathematics curriculum for the </a:t>
                      </a:r>
                      <a:r>
                        <a:rPr lang="en-US" sz="1000" dirty="0" err="1">
                          <a:latin typeface="Arial"/>
                          <a:ea typeface="Arial"/>
                          <a:cs typeface="Arial"/>
                          <a:sym typeface="Arial"/>
                        </a:rPr>
                        <a:t>20XX</a:t>
                      </a:r>
                      <a:r>
                        <a:rPr lang="en-US" sz="1000" dirty="0">
                          <a:latin typeface="Arial"/>
                          <a:ea typeface="Arial"/>
                          <a:cs typeface="Arial"/>
                          <a:sym typeface="Arial"/>
                        </a:rPr>
                        <a:t> school year to ensure all students have access and teachers have the time to teach the curriculum</a:t>
                      </a:r>
                      <a:endParaRPr sz="1050" dirty="0">
                        <a:latin typeface="Arial"/>
                        <a:ea typeface="Arial"/>
                        <a:cs typeface="Arial"/>
                        <a:sym typeface="Arial"/>
                      </a:endParaRPr>
                    </a:p>
                  </a:txBody>
                  <a:tcPr marL="45350" marR="45350" marT="45350" marB="45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1252975">
                <a:tc>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Texas Principal Standards and Indicators to be Addressed:</a:t>
                      </a:r>
                      <a:endParaRPr sz="1050">
                        <a:latin typeface="Arial"/>
                        <a:ea typeface="Arial"/>
                        <a:cs typeface="Arial"/>
                        <a:sym typeface="Arial"/>
                      </a:endParaRPr>
                    </a:p>
                    <a:p>
                      <a:pPr marL="0" marR="0" lvl="0" indent="0" algn="l" rtl="0">
                        <a:lnSpc>
                          <a:spcPct val="115000"/>
                        </a:lnSpc>
                        <a:spcBef>
                          <a:spcPts val="0"/>
                        </a:spcBef>
                        <a:spcAft>
                          <a:spcPts val="0"/>
                        </a:spcAft>
                        <a:buNone/>
                      </a:pPr>
                      <a:r>
                        <a:rPr lang="en-US" sz="900" b="1">
                          <a:latin typeface="Arial"/>
                          <a:ea typeface="Arial"/>
                          <a:cs typeface="Arial"/>
                          <a:sym typeface="Arial"/>
                        </a:rPr>
                        <a:t>Standard 1 Instructional Leadership. The principal is responsible for ensuring every student receives high-quality instruction</a:t>
                      </a:r>
                      <a:endParaRPr sz="1050">
                        <a:latin typeface="Arial"/>
                        <a:ea typeface="Arial"/>
                        <a:cs typeface="Arial"/>
                        <a:sym typeface="Arial"/>
                      </a:endParaRPr>
                    </a:p>
                    <a:p>
                      <a:pPr marL="0" marR="0" lvl="0" indent="0" algn="l" rtl="0">
                        <a:lnSpc>
                          <a:spcPct val="115000"/>
                        </a:lnSpc>
                        <a:spcBef>
                          <a:spcPts val="0"/>
                        </a:spcBef>
                        <a:spcAft>
                          <a:spcPts val="0"/>
                        </a:spcAft>
                        <a:buNone/>
                      </a:pPr>
                      <a:r>
                        <a:rPr lang="en-US" sz="900">
                          <a:latin typeface="Arial"/>
                          <a:ea typeface="Arial"/>
                          <a:cs typeface="Arial"/>
                          <a:sym typeface="Arial"/>
                        </a:rPr>
                        <a:t>Effective school leaders:</a:t>
                      </a:r>
                      <a:endParaRPr sz="1050">
                        <a:latin typeface="Arial"/>
                        <a:ea typeface="Arial"/>
                        <a:cs typeface="Arial"/>
                        <a:sym typeface="Arial"/>
                      </a:endParaRPr>
                    </a:p>
                    <a:p>
                      <a:pPr marL="0" marR="0" lvl="0" indent="0" algn="l" rtl="0">
                        <a:lnSpc>
                          <a:spcPct val="115000"/>
                        </a:lnSpc>
                        <a:spcBef>
                          <a:spcPts val="0"/>
                        </a:spcBef>
                        <a:spcAft>
                          <a:spcPts val="0"/>
                        </a:spcAft>
                        <a:buNone/>
                      </a:pPr>
                      <a:r>
                        <a:rPr lang="en-US" sz="900">
                          <a:latin typeface="Arial"/>
                          <a:ea typeface="Arial"/>
                          <a:cs typeface="Arial"/>
                          <a:sym typeface="Arial"/>
                        </a:rPr>
                        <a:t>(I) prioritize instruction and student achievement by developing and sharing a clear definition of high-quality instruction based on best practices from research; (II) implement a rigorous curriculum aligned with state standards; (III) analyze the curriculum to ensure that teachers align content across grades and that curricular scopes and sequences meet the particular needs of their diverse student populations; (IV) model instructional strategies and set expectations for the content, rigor, and structure of lessons and unit plans;(V) routinely monitor and improve instruction by visiting classrooms, giving formative feedback to teachers, and attending grade or team meetings. </a:t>
                      </a:r>
                      <a:endParaRPr sz="1050">
                        <a:latin typeface="Arial"/>
                        <a:ea typeface="Arial"/>
                        <a:cs typeface="Arial"/>
                        <a:sym typeface="Arial"/>
                      </a:endParaRPr>
                    </a:p>
                  </a:txBody>
                  <a:tcPr marL="45350" marR="45350" marT="45350" marB="45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xmlns="" val="10002"/>
                  </a:ext>
                </a:extLst>
              </a:tr>
              <a:tr h="555600">
                <a:tc>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Strategies and Actions:</a:t>
                      </a:r>
                      <a:endParaRPr sz="105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000"/>
                        <a:buFont typeface="Arial"/>
                        <a:buChar char="●"/>
                      </a:pPr>
                      <a:r>
                        <a:rPr lang="en-US" sz="1000" u="none" strike="noStrike">
                          <a:latin typeface="Arial"/>
                          <a:ea typeface="Arial"/>
                          <a:cs typeface="Arial"/>
                          <a:sym typeface="Arial"/>
                        </a:rPr>
                        <a:t>Bi-Monthly PLC meetings with grade level math teachers</a:t>
                      </a:r>
                      <a:endParaRPr sz="1050" u="none" strike="noStrike">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000"/>
                        <a:buFont typeface="Arial"/>
                        <a:buChar char="●"/>
                      </a:pPr>
                      <a:r>
                        <a:rPr lang="en-US" sz="1000" u="none" strike="noStrike">
                          <a:latin typeface="Arial"/>
                          <a:ea typeface="Arial"/>
                          <a:cs typeface="Arial"/>
                          <a:sym typeface="Arial"/>
                        </a:rPr>
                        <a:t>Quarterly benchmarking with other district high schools</a:t>
                      </a:r>
                      <a:endParaRPr sz="1050" u="none" strike="noStrike">
                        <a:latin typeface="Arial"/>
                        <a:ea typeface="Arial"/>
                        <a:cs typeface="Arial"/>
                        <a:sym typeface="Arial"/>
                      </a:endParaRPr>
                    </a:p>
                  </a:txBody>
                  <a:tcPr marL="45350" marR="45350" marT="45350" marB="45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717475">
                <a:tc>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Expected Measurable Outcomes:</a:t>
                      </a:r>
                      <a:endParaRPr sz="105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000"/>
                        <a:buFont typeface="Arial"/>
                        <a:buChar char="●"/>
                      </a:pPr>
                      <a:r>
                        <a:rPr lang="en-US" sz="1000" u="none" strike="noStrike">
                          <a:latin typeface="Arial"/>
                          <a:ea typeface="Arial"/>
                          <a:cs typeface="Arial"/>
                          <a:sym typeface="Arial"/>
                        </a:rPr>
                        <a:t>Improved unit design</a:t>
                      </a:r>
                      <a:endParaRPr sz="1050" u="none" strike="noStrike">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000"/>
                        <a:buFont typeface="Arial"/>
                        <a:buChar char="●"/>
                      </a:pPr>
                      <a:r>
                        <a:rPr lang="en-US" sz="1000" u="none" strike="noStrike">
                          <a:latin typeface="Arial"/>
                          <a:ea typeface="Arial"/>
                          <a:cs typeface="Arial"/>
                          <a:sym typeface="Arial"/>
                        </a:rPr>
                        <a:t>Use of common instructional planning template</a:t>
                      </a:r>
                      <a:endParaRPr sz="1050" u="none" strike="noStrike">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000"/>
                        <a:buFont typeface="Arial"/>
                        <a:buChar char="●"/>
                      </a:pPr>
                      <a:r>
                        <a:rPr lang="en-US" sz="1000" u="none" strike="noStrike">
                          <a:latin typeface="Arial"/>
                          <a:ea typeface="Arial"/>
                          <a:cs typeface="Arial"/>
                          <a:sym typeface="Arial"/>
                        </a:rPr>
                        <a:t>Development of formative assessments</a:t>
                      </a:r>
                      <a:endParaRPr sz="1050" u="none" strike="noStrike">
                        <a:latin typeface="Arial"/>
                        <a:ea typeface="Arial"/>
                        <a:cs typeface="Arial"/>
                        <a:sym typeface="Arial"/>
                      </a:endParaRPr>
                    </a:p>
                  </a:txBody>
                  <a:tcPr marL="45350" marR="45350" marT="45350" marB="45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xmlns="" val="10004"/>
                  </a:ext>
                </a:extLst>
              </a:tr>
              <a:tr h="555600">
                <a:tc>
                  <a:txBody>
                    <a:bodyPr/>
                    <a:lstStyle/>
                    <a:p>
                      <a:pPr marL="0" marR="0" lvl="0" indent="0" algn="l" rtl="0">
                        <a:lnSpc>
                          <a:spcPct val="115000"/>
                        </a:lnSpc>
                        <a:spcBef>
                          <a:spcPts val="0"/>
                        </a:spcBef>
                        <a:spcAft>
                          <a:spcPts val="0"/>
                        </a:spcAft>
                        <a:buNone/>
                      </a:pPr>
                      <a:r>
                        <a:rPr lang="en-US" sz="1000" b="1" dirty="0">
                          <a:latin typeface="Arial"/>
                          <a:ea typeface="Arial"/>
                          <a:cs typeface="Arial"/>
                          <a:sym typeface="Arial"/>
                        </a:rPr>
                        <a:t>Timeline for Achieving Goal:</a:t>
                      </a:r>
                      <a:endParaRPr sz="1050" dirty="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000"/>
                        <a:buFont typeface="Arial"/>
                        <a:buChar char="●"/>
                      </a:pPr>
                      <a:r>
                        <a:rPr lang="en-US" sz="1000" u="none" strike="noStrike" dirty="0">
                          <a:latin typeface="Arial"/>
                          <a:ea typeface="Arial"/>
                          <a:cs typeface="Arial"/>
                          <a:sym typeface="Arial"/>
                        </a:rPr>
                        <a:t>Submission of unit plan - quarterly</a:t>
                      </a:r>
                      <a:endParaRPr sz="1050" u="none" strike="noStrike" dirty="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000"/>
                        <a:buFont typeface="Arial"/>
                        <a:buChar char="●"/>
                      </a:pPr>
                      <a:r>
                        <a:rPr lang="en-US" sz="1000" u="none" strike="noStrike" dirty="0">
                          <a:latin typeface="Arial"/>
                          <a:ea typeface="Arial"/>
                          <a:cs typeface="Arial"/>
                          <a:sym typeface="Arial"/>
                        </a:rPr>
                        <a:t>Submission of formative assessments - quarterly</a:t>
                      </a:r>
                      <a:endParaRPr sz="1050" u="none" strike="noStrike" dirty="0">
                        <a:latin typeface="Arial"/>
                        <a:ea typeface="Arial"/>
                        <a:cs typeface="Arial"/>
                        <a:sym typeface="Arial"/>
                      </a:endParaRPr>
                    </a:p>
                  </a:txBody>
                  <a:tcPr marL="45350" marR="45350" marT="45350" marB="45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393725">
                <a:tc>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Resources Needed:</a:t>
                      </a:r>
                      <a:endParaRPr sz="105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000"/>
                        <a:buFont typeface="Arial"/>
                        <a:buChar char="●"/>
                      </a:pPr>
                      <a:r>
                        <a:rPr lang="en-US" sz="1000" u="none" strike="noStrike">
                          <a:latin typeface="Arial"/>
                          <a:ea typeface="Arial"/>
                          <a:cs typeface="Arial"/>
                          <a:sym typeface="Arial"/>
                        </a:rPr>
                        <a:t>Coverage for 9th grade teachers for planning and development - 4 days total</a:t>
                      </a:r>
                      <a:endParaRPr sz="1050" u="none" strike="noStrike">
                        <a:latin typeface="Arial"/>
                        <a:ea typeface="Arial"/>
                        <a:cs typeface="Arial"/>
                        <a:sym typeface="Arial"/>
                      </a:endParaRPr>
                    </a:p>
                  </a:txBody>
                  <a:tcPr marL="45350" marR="45350" marT="45350" marB="45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xmlns="" val="10006"/>
                  </a:ext>
                </a:extLst>
              </a:tr>
              <a:tr h="393725">
                <a:tc>
                  <a:txBody>
                    <a:bodyPr/>
                    <a:lstStyle/>
                    <a:p>
                      <a:pPr marL="0" marR="0" lvl="0" indent="0" algn="l" rtl="0">
                        <a:lnSpc>
                          <a:spcPct val="115000"/>
                        </a:lnSpc>
                        <a:spcBef>
                          <a:spcPts val="0"/>
                        </a:spcBef>
                        <a:spcAft>
                          <a:spcPts val="0"/>
                        </a:spcAft>
                        <a:buNone/>
                      </a:pPr>
                      <a:r>
                        <a:rPr lang="en-US" sz="1000" b="1">
                          <a:latin typeface="Arial"/>
                          <a:ea typeface="Arial"/>
                          <a:cs typeface="Arial"/>
                          <a:sym typeface="Arial"/>
                        </a:rPr>
                        <a:t>Professional Development:</a:t>
                      </a:r>
                      <a:endParaRPr sz="105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000"/>
                        <a:buFont typeface="Arial"/>
                        <a:buChar char="●"/>
                      </a:pPr>
                      <a:r>
                        <a:rPr lang="en-US" sz="1000" u="none" strike="noStrike">
                          <a:latin typeface="Arial"/>
                          <a:ea typeface="Arial"/>
                          <a:cs typeface="Arial"/>
                          <a:sym typeface="Arial"/>
                        </a:rPr>
                        <a:t>Consultation and collaboration with district math curriculum team to support </a:t>
                      </a:r>
                      <a:endParaRPr sz="1050" u="none" strike="noStrike">
                        <a:latin typeface="Arial"/>
                        <a:ea typeface="Arial"/>
                        <a:cs typeface="Arial"/>
                        <a:sym typeface="Arial"/>
                      </a:endParaRPr>
                    </a:p>
                  </a:txBody>
                  <a:tcPr marL="45350" marR="45350" marT="45350" marB="45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7"/>
                  </a:ext>
                </a:extLst>
              </a:tr>
              <a:tr h="231850">
                <a:tc>
                  <a:txBody>
                    <a:bodyPr/>
                    <a:lstStyle/>
                    <a:p>
                      <a:pPr marL="0" marR="0" lvl="0" indent="0" algn="l" rtl="0">
                        <a:lnSpc>
                          <a:spcPct val="115000"/>
                        </a:lnSpc>
                        <a:spcBef>
                          <a:spcPts val="0"/>
                        </a:spcBef>
                        <a:spcAft>
                          <a:spcPts val="0"/>
                        </a:spcAft>
                        <a:buNone/>
                      </a:pPr>
                      <a:r>
                        <a:rPr lang="en-US" sz="1000" b="1" dirty="0">
                          <a:latin typeface="Arial"/>
                          <a:ea typeface="Arial"/>
                          <a:cs typeface="Arial"/>
                          <a:sym typeface="Arial"/>
                        </a:rPr>
                        <a:t>Comments:</a:t>
                      </a:r>
                      <a:endParaRPr sz="1050" dirty="0">
                        <a:latin typeface="Arial"/>
                        <a:ea typeface="Arial"/>
                        <a:cs typeface="Arial"/>
                        <a:sym typeface="Arial"/>
                      </a:endParaRPr>
                    </a:p>
                  </a:txBody>
                  <a:tcPr marL="45350" marR="45350" marT="45350" marB="45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51"/>
          <p:cNvSpPr txBox="1">
            <a:spLocks noGrp="1"/>
          </p:cNvSpPr>
          <p:nvPr>
            <p:ph type="title"/>
          </p:nvPr>
        </p:nvSpPr>
        <p:spPr>
          <a:xfrm>
            <a:off x="628650" y="230685"/>
            <a:ext cx="7886700" cy="1142582"/>
          </a:xfrm>
          <a:prstGeom prst="rect">
            <a:avLst/>
          </a:prstGeom>
          <a:solidFill>
            <a:srgbClr val="1582C6"/>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sz="4000" dirty="0"/>
              <a:t>Sample Annual Goal—Revised </a:t>
            </a:r>
            <a:r>
              <a:rPr lang="en-US" dirty="0"/>
              <a:t/>
            </a:r>
            <a:br>
              <a:rPr lang="en-US" dirty="0"/>
            </a:br>
            <a:r>
              <a:rPr lang="en-US" dirty="0"/>
              <a:t>Principal “Practice” Goal	</a:t>
            </a:r>
            <a:endParaRPr dirty="0"/>
          </a:p>
        </p:txBody>
      </p:sp>
      <p:sp>
        <p:nvSpPr>
          <p:cNvPr id="636" name="Google Shape;636;p51">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51</a:t>
            </a:fld>
            <a:endParaRPr>
              <a:solidFill>
                <a:srgbClr val="FFFFFF"/>
              </a:solidFill>
            </a:endParaRPr>
          </a:p>
        </p:txBody>
      </p:sp>
      <p:graphicFrame>
        <p:nvGraphicFramePr>
          <p:cNvPr id="637" name="Google Shape;637;p51" descr="Screen Capture of a Revised Sample Principal Practice Goal with the following items changed: &#10;&#10;Professional Practice Goal: I will strengthen my capacity to support and evaluate the effectiveness of implementation of the new math curriculum to ensure all students have access and teachers have time to teach the curriculum. &#10;&#10;Strategies and Actions: Consult with district curriculum team regarding new curriculum; Bi-monthly PLC meetings with grade level math teachers; Quarterly benchmarking with other district high schools. "/>
          <p:cNvGraphicFramePr/>
          <p:nvPr>
            <p:extLst>
              <p:ext uri="{D42A27DB-BD31-4B8C-83A1-F6EECF244321}">
                <p14:modId xmlns:p14="http://schemas.microsoft.com/office/powerpoint/2010/main" xmlns="" val="1992055908"/>
              </p:ext>
            </p:extLst>
          </p:nvPr>
        </p:nvGraphicFramePr>
        <p:xfrm>
          <a:off x="628650" y="1373266"/>
          <a:ext cx="7886700" cy="4860235"/>
        </p:xfrm>
        <a:graphic>
          <a:graphicData uri="http://schemas.openxmlformats.org/drawingml/2006/table">
            <a:tbl>
              <a:tblPr firstRow="1">
                <a:noFill/>
                <a:tableStyleId>{430E8E46-C8A7-47B8-BBD7-C3358E80D18D}</a:tableStyleId>
              </a:tblPr>
              <a:tblGrid>
                <a:gridCol w="7886700">
                  <a:extLst>
                    <a:ext uri="{9D8B030D-6E8A-4147-A177-3AD203B41FA5}">
                      <a16:colId xmlns:a16="http://schemas.microsoft.com/office/drawing/2014/main" xmlns="" val="20000"/>
                    </a:ext>
                  </a:extLst>
                </a:gridCol>
              </a:tblGrid>
              <a:tr h="193900">
                <a:tc>
                  <a:txBody>
                    <a:bodyPr/>
                    <a:lstStyle/>
                    <a:p>
                      <a:pPr marL="0" marR="0" lvl="0" indent="0" algn="ctr" rtl="0">
                        <a:lnSpc>
                          <a:spcPct val="115000"/>
                        </a:lnSpc>
                        <a:spcBef>
                          <a:spcPts val="0"/>
                        </a:spcBef>
                        <a:spcAft>
                          <a:spcPts val="0"/>
                        </a:spcAft>
                        <a:buNone/>
                      </a:pPr>
                      <a:r>
                        <a:rPr lang="en-US" sz="1200" b="1">
                          <a:solidFill>
                            <a:srgbClr val="FFFFFF"/>
                          </a:solidFill>
                          <a:latin typeface="Arial"/>
                          <a:ea typeface="Arial"/>
                          <a:cs typeface="Arial"/>
                          <a:sym typeface="Arial"/>
                        </a:rPr>
                        <a:t>Professional Practice Goal</a:t>
                      </a:r>
                      <a:endParaRPr sz="1200">
                        <a:latin typeface="Arial"/>
                        <a:ea typeface="Arial"/>
                        <a:cs typeface="Arial"/>
                        <a:sym typeface="Arial"/>
                      </a:endParaRPr>
                    </a:p>
                  </a:txBody>
                  <a:tcPr marL="42425" marR="42425" marT="42425" marB="42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C4587"/>
                    </a:solidFill>
                  </a:tcPr>
                </a:tc>
                <a:extLst>
                  <a:ext uri="{0D108BD9-81ED-4DB2-BD59-A6C34878D82A}">
                    <a16:rowId xmlns:a16="http://schemas.microsoft.com/office/drawing/2014/main" xmlns="" val="10000"/>
                  </a:ext>
                </a:extLst>
              </a:tr>
              <a:tr h="512975">
                <a:tc>
                  <a:txBody>
                    <a:bodyPr/>
                    <a:lstStyle/>
                    <a:p>
                      <a:pPr marL="0" marR="0" lvl="0" indent="0" algn="l" rtl="0">
                        <a:lnSpc>
                          <a:spcPct val="115000"/>
                        </a:lnSpc>
                        <a:spcBef>
                          <a:spcPts val="0"/>
                        </a:spcBef>
                        <a:spcAft>
                          <a:spcPts val="0"/>
                        </a:spcAft>
                        <a:buNone/>
                      </a:pPr>
                      <a:r>
                        <a:rPr lang="en-US" sz="1200" b="1" dirty="0">
                          <a:latin typeface="Arial"/>
                          <a:ea typeface="Arial"/>
                          <a:cs typeface="Arial"/>
                          <a:sym typeface="Arial"/>
                        </a:rPr>
                        <a:t>Professional Practice Goal:</a:t>
                      </a:r>
                      <a:endParaRPr sz="1200" dirty="0">
                        <a:latin typeface="Arial"/>
                        <a:ea typeface="Arial"/>
                        <a:cs typeface="Arial"/>
                        <a:sym typeface="Arial"/>
                      </a:endParaRPr>
                    </a:p>
                    <a:p>
                      <a:pPr marL="0" marR="0" lvl="0" indent="0" algn="l" rtl="0">
                        <a:lnSpc>
                          <a:spcPct val="115000"/>
                        </a:lnSpc>
                        <a:spcBef>
                          <a:spcPts val="0"/>
                        </a:spcBef>
                        <a:spcAft>
                          <a:spcPts val="0"/>
                        </a:spcAft>
                        <a:buNone/>
                      </a:pPr>
                      <a:r>
                        <a:rPr lang="en-US" sz="1400" b="1" i="1" dirty="0">
                          <a:highlight>
                            <a:srgbClr val="FFFF00"/>
                          </a:highlight>
                          <a:latin typeface="Calibri"/>
                          <a:ea typeface="Calibri"/>
                          <a:cs typeface="Calibri"/>
                          <a:sym typeface="Calibri"/>
                        </a:rPr>
                        <a:t>I will strengthen my capacity to support and evaluate the effectiveness of implementation of the new math curriculum to ensure all students have access and teachers have time to teach the curriculum. </a:t>
                      </a:r>
                      <a:endParaRPr sz="1200" dirty="0">
                        <a:highlight>
                          <a:srgbClr val="FFFF00"/>
                        </a:highlight>
                        <a:latin typeface="Arial"/>
                        <a:ea typeface="Arial"/>
                        <a:cs typeface="Arial"/>
                        <a:sym typeface="Arial"/>
                      </a:endParaRPr>
                    </a:p>
                  </a:txBody>
                  <a:tcPr marL="42425" marR="42425" marT="42425" marB="42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1054500">
                <a:tc>
                  <a:txBody>
                    <a:bodyPr/>
                    <a:lstStyle/>
                    <a:p>
                      <a:pPr marL="0" marR="0" lvl="0" indent="0" algn="l" rtl="0">
                        <a:lnSpc>
                          <a:spcPct val="115000"/>
                        </a:lnSpc>
                        <a:spcBef>
                          <a:spcPts val="0"/>
                        </a:spcBef>
                        <a:spcAft>
                          <a:spcPts val="0"/>
                        </a:spcAft>
                        <a:buNone/>
                      </a:pPr>
                      <a:r>
                        <a:rPr lang="en-US" sz="1200" b="1" dirty="0">
                          <a:latin typeface="Arial"/>
                          <a:ea typeface="Arial"/>
                          <a:cs typeface="Arial"/>
                          <a:sym typeface="Arial"/>
                        </a:rPr>
                        <a:t>Texas Principal Standards and Indicators to be Addressed:</a:t>
                      </a:r>
                      <a:endParaRPr sz="1200" dirty="0">
                        <a:latin typeface="Arial"/>
                        <a:ea typeface="Arial"/>
                        <a:cs typeface="Arial"/>
                        <a:sym typeface="Arial"/>
                      </a:endParaRPr>
                    </a:p>
                    <a:p>
                      <a:pPr marL="0" marR="0" lvl="0" indent="0" algn="l" rtl="0">
                        <a:lnSpc>
                          <a:spcPct val="115000"/>
                        </a:lnSpc>
                        <a:spcBef>
                          <a:spcPts val="0"/>
                        </a:spcBef>
                        <a:spcAft>
                          <a:spcPts val="0"/>
                        </a:spcAft>
                        <a:buNone/>
                      </a:pPr>
                      <a:r>
                        <a:rPr lang="en-US" sz="1050" b="1" dirty="0">
                          <a:latin typeface="Arial"/>
                          <a:ea typeface="Arial"/>
                          <a:cs typeface="Arial"/>
                          <a:sym typeface="Arial"/>
                        </a:rPr>
                        <a:t>Standard 1 Instructional Leadership. The principal is responsible for ensuring every student receives high-quality instruction: </a:t>
                      </a:r>
                      <a:endParaRPr sz="1200" dirty="0">
                        <a:latin typeface="Arial"/>
                        <a:ea typeface="Arial"/>
                        <a:cs typeface="Arial"/>
                        <a:sym typeface="Arial"/>
                      </a:endParaRPr>
                    </a:p>
                    <a:p>
                      <a:pPr marL="0" marR="0" lvl="0" indent="0" algn="l" rtl="0">
                        <a:lnSpc>
                          <a:spcPct val="115000"/>
                        </a:lnSpc>
                        <a:spcBef>
                          <a:spcPts val="0"/>
                        </a:spcBef>
                        <a:spcAft>
                          <a:spcPts val="0"/>
                        </a:spcAft>
                        <a:buNone/>
                      </a:pPr>
                      <a:r>
                        <a:rPr lang="en-US" sz="1100" dirty="0">
                          <a:latin typeface="Arial"/>
                          <a:ea typeface="Arial"/>
                          <a:cs typeface="Arial"/>
                          <a:sym typeface="Arial"/>
                        </a:rPr>
                        <a:t>Effective school leaders:</a:t>
                      </a:r>
                      <a:endParaRPr sz="1200" dirty="0">
                        <a:latin typeface="Arial"/>
                        <a:ea typeface="Arial"/>
                        <a:cs typeface="Arial"/>
                        <a:sym typeface="Arial"/>
                      </a:endParaRPr>
                    </a:p>
                    <a:p>
                      <a:pPr marL="0" marR="0" lvl="0" indent="0" algn="l" rtl="0">
                        <a:lnSpc>
                          <a:spcPct val="115000"/>
                        </a:lnSpc>
                        <a:spcBef>
                          <a:spcPts val="0"/>
                        </a:spcBef>
                        <a:spcAft>
                          <a:spcPts val="0"/>
                        </a:spcAft>
                        <a:buNone/>
                      </a:pPr>
                      <a:r>
                        <a:rPr lang="en-US" sz="1100" dirty="0">
                          <a:latin typeface="Arial"/>
                          <a:ea typeface="Arial"/>
                          <a:cs typeface="Arial"/>
                          <a:sym typeface="Arial"/>
                        </a:rPr>
                        <a:t>(I) prioritize instruction and student achievement by developing and sharing a clear definition of high-quality instruction based on best practices from research; (II) implement a rigorous curriculum aligned with state standards; (III) analyze the curriculum to ensure that teachers align content across grades and that curricular scopes and sequences meet the particular needs of their diverse student populations; (IV) model instructional strategies and set expectations for the content, rigor, and structure of lessons and unit plans;(V) routinely monitor and improve instruction by visiting classrooms, giving formative feedback to teachers, and attending grade or team meetings.</a:t>
                      </a:r>
                      <a:endParaRPr sz="1200" dirty="0">
                        <a:latin typeface="Arial"/>
                        <a:ea typeface="Arial"/>
                        <a:cs typeface="Arial"/>
                        <a:sym typeface="Arial"/>
                      </a:endParaRPr>
                    </a:p>
                  </a:txBody>
                  <a:tcPr marL="42425" marR="42425" marT="42425" marB="42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xmlns="" val="10002"/>
                  </a:ext>
                </a:extLst>
              </a:tr>
              <a:tr h="609775">
                <a:tc>
                  <a:txBody>
                    <a:bodyPr/>
                    <a:lstStyle/>
                    <a:p>
                      <a:pPr marL="0" marR="0" lvl="0" indent="0" algn="l" rtl="0">
                        <a:lnSpc>
                          <a:spcPct val="115000"/>
                        </a:lnSpc>
                        <a:spcBef>
                          <a:spcPts val="0"/>
                        </a:spcBef>
                        <a:spcAft>
                          <a:spcPts val="0"/>
                        </a:spcAft>
                        <a:buNone/>
                      </a:pPr>
                      <a:r>
                        <a:rPr lang="en-US" sz="1200" b="1" dirty="0">
                          <a:latin typeface="Arial"/>
                          <a:ea typeface="Arial"/>
                          <a:cs typeface="Arial"/>
                          <a:sym typeface="Arial"/>
                        </a:rPr>
                        <a:t>Strategies and Actions:</a:t>
                      </a:r>
                      <a:endParaRPr sz="1200" dirty="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Arial"/>
                        <a:buChar char="●"/>
                      </a:pPr>
                      <a:r>
                        <a:rPr lang="en-US" sz="1200" u="none" strike="noStrike" dirty="0">
                          <a:highlight>
                            <a:srgbClr val="FFFF00"/>
                          </a:highlight>
                          <a:latin typeface="Arial"/>
                          <a:ea typeface="Arial"/>
                          <a:cs typeface="Arial"/>
                          <a:sym typeface="Arial"/>
                        </a:rPr>
                        <a:t>Consult with district curriculum team regarding new curriculum</a:t>
                      </a:r>
                      <a:endParaRPr dirty="0"/>
                    </a:p>
                    <a:p>
                      <a:pPr marL="342900" marR="0" lvl="0" indent="-342900" algn="l" rtl="0">
                        <a:lnSpc>
                          <a:spcPct val="115000"/>
                        </a:lnSpc>
                        <a:spcBef>
                          <a:spcPts val="0"/>
                        </a:spcBef>
                        <a:spcAft>
                          <a:spcPts val="0"/>
                        </a:spcAft>
                        <a:buClr>
                          <a:schemeClr val="dk1"/>
                        </a:buClr>
                        <a:buSzPts val="1200"/>
                        <a:buFont typeface="Arial"/>
                        <a:buChar char="●"/>
                      </a:pPr>
                      <a:r>
                        <a:rPr lang="en-US" sz="1200" u="none" strike="noStrike" dirty="0">
                          <a:highlight>
                            <a:srgbClr val="FFFF00"/>
                          </a:highlight>
                          <a:latin typeface="Arial"/>
                          <a:ea typeface="Arial"/>
                          <a:cs typeface="Arial"/>
                          <a:sym typeface="Arial"/>
                        </a:rPr>
                        <a:t>Bi-Monthly PLC meetings with grade level math teachers</a:t>
                      </a:r>
                      <a:endParaRPr dirty="0"/>
                    </a:p>
                    <a:p>
                      <a:pPr marL="342900" marR="0" lvl="0" indent="-342900" algn="l" rtl="0">
                        <a:lnSpc>
                          <a:spcPct val="115000"/>
                        </a:lnSpc>
                        <a:spcBef>
                          <a:spcPts val="0"/>
                        </a:spcBef>
                        <a:spcAft>
                          <a:spcPts val="0"/>
                        </a:spcAft>
                        <a:buClr>
                          <a:schemeClr val="dk1"/>
                        </a:buClr>
                        <a:buSzPts val="1200"/>
                        <a:buFont typeface="Arial"/>
                        <a:buChar char="●"/>
                      </a:pPr>
                      <a:r>
                        <a:rPr lang="en-US" sz="1200" u="none" strike="noStrike" dirty="0">
                          <a:highlight>
                            <a:srgbClr val="FFFF00"/>
                          </a:highlight>
                          <a:latin typeface="Arial"/>
                          <a:ea typeface="Arial"/>
                          <a:cs typeface="Arial"/>
                          <a:sym typeface="Arial"/>
                        </a:rPr>
                        <a:t>Quarterly benchmarking with other district high schools</a:t>
                      </a:r>
                      <a:endParaRPr dirty="0"/>
                    </a:p>
                  </a:txBody>
                  <a:tcPr marL="42425" marR="42425" marT="42425" marB="42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609775">
                <a:tc>
                  <a:txBody>
                    <a:bodyPr/>
                    <a:lstStyle/>
                    <a:p>
                      <a:pPr marL="0" marR="0" lvl="0" indent="0" algn="l" rtl="0">
                        <a:lnSpc>
                          <a:spcPct val="115000"/>
                        </a:lnSpc>
                        <a:spcBef>
                          <a:spcPts val="0"/>
                        </a:spcBef>
                        <a:spcAft>
                          <a:spcPts val="0"/>
                        </a:spcAft>
                        <a:buNone/>
                      </a:pPr>
                      <a:r>
                        <a:rPr lang="en-US" sz="1200" b="1" dirty="0">
                          <a:latin typeface="Arial"/>
                          <a:ea typeface="Arial"/>
                          <a:cs typeface="Arial"/>
                          <a:sym typeface="Arial"/>
                        </a:rPr>
                        <a:t>Expected Measurable Outcomes:</a:t>
                      </a:r>
                      <a:endParaRPr sz="1200" dirty="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Arial"/>
                        <a:buChar char="●"/>
                      </a:pPr>
                      <a:r>
                        <a:rPr lang="en-US" sz="1200" u="none" strike="noStrike" dirty="0">
                          <a:latin typeface="Arial"/>
                          <a:ea typeface="Arial"/>
                          <a:cs typeface="Arial"/>
                          <a:sym typeface="Arial"/>
                        </a:rPr>
                        <a:t>Improved unit design</a:t>
                      </a:r>
                      <a:endParaRPr dirty="0"/>
                    </a:p>
                    <a:p>
                      <a:pPr marL="342900" marR="0" lvl="0" indent="-342900" algn="l" rtl="0">
                        <a:lnSpc>
                          <a:spcPct val="115000"/>
                        </a:lnSpc>
                        <a:spcBef>
                          <a:spcPts val="0"/>
                        </a:spcBef>
                        <a:spcAft>
                          <a:spcPts val="0"/>
                        </a:spcAft>
                        <a:buClr>
                          <a:schemeClr val="dk1"/>
                        </a:buClr>
                        <a:buSzPts val="1200"/>
                        <a:buFont typeface="Arial"/>
                        <a:buChar char="●"/>
                      </a:pPr>
                      <a:r>
                        <a:rPr lang="en-US" sz="1200" u="none" strike="noStrike" dirty="0">
                          <a:latin typeface="Arial"/>
                          <a:ea typeface="Arial"/>
                          <a:cs typeface="Arial"/>
                          <a:sym typeface="Arial"/>
                        </a:rPr>
                        <a:t>Use of common instructional planning template</a:t>
                      </a:r>
                      <a:endParaRPr dirty="0"/>
                    </a:p>
                    <a:p>
                      <a:pPr marL="342900" marR="0" lvl="0" indent="-342900" algn="l" rtl="0">
                        <a:lnSpc>
                          <a:spcPct val="115000"/>
                        </a:lnSpc>
                        <a:spcBef>
                          <a:spcPts val="0"/>
                        </a:spcBef>
                        <a:spcAft>
                          <a:spcPts val="0"/>
                        </a:spcAft>
                        <a:buClr>
                          <a:schemeClr val="dk1"/>
                        </a:buClr>
                        <a:buSzPts val="1200"/>
                        <a:buFont typeface="Arial"/>
                        <a:buChar char="●"/>
                      </a:pPr>
                      <a:r>
                        <a:rPr lang="en-US" sz="1200" u="none" strike="noStrike" dirty="0">
                          <a:latin typeface="Arial"/>
                          <a:ea typeface="Arial"/>
                          <a:cs typeface="Arial"/>
                          <a:sym typeface="Arial"/>
                        </a:rPr>
                        <a:t>Development of formative assessments</a:t>
                      </a:r>
                      <a:endParaRPr dirty="0"/>
                    </a:p>
                  </a:txBody>
                  <a:tcPr marL="42425" marR="42425" marT="42425" marB="42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2"/>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Student Growth Goal</a:t>
            </a:r>
            <a:endParaRPr/>
          </a:p>
        </p:txBody>
      </p:sp>
      <p:sp>
        <p:nvSpPr>
          <p:cNvPr id="644" name="Google Shape;644;p5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0"/>
              </a:spcBef>
              <a:spcAft>
                <a:spcPts val="0"/>
              </a:spcAft>
              <a:buClr>
                <a:schemeClr val="dk1"/>
              </a:buClr>
              <a:buSzPts val="2800"/>
              <a:buChar char="•"/>
            </a:pPr>
            <a:r>
              <a:rPr lang="en-US"/>
              <a:t>Student Growth is addressed in the form of a goal—just like Principal “Practice”.</a:t>
            </a:r>
            <a:endParaRPr/>
          </a:p>
          <a:p>
            <a:pPr marL="228600" lvl="0" indent="-228600" algn="l" rtl="0">
              <a:lnSpc>
                <a:spcPct val="90000"/>
              </a:lnSpc>
              <a:spcBef>
                <a:spcPts val="1200"/>
              </a:spcBef>
              <a:spcAft>
                <a:spcPts val="0"/>
              </a:spcAft>
              <a:buClr>
                <a:schemeClr val="dk1"/>
              </a:buClr>
              <a:buSzPts val="2800"/>
              <a:buChar char="•"/>
            </a:pPr>
            <a:r>
              <a:rPr lang="en-US"/>
              <a:t>This goal should be related to the </a:t>
            </a:r>
            <a:r>
              <a:rPr lang="en-US" b="1" i="1"/>
              <a:t>improvement of student performance</a:t>
            </a:r>
            <a:r>
              <a:rPr lang="en-US"/>
              <a:t> over time.</a:t>
            </a:r>
            <a:endParaRPr/>
          </a:p>
          <a:p>
            <a:pPr marL="228600" lvl="0" indent="-228600" algn="l" rtl="0">
              <a:lnSpc>
                <a:spcPct val="90000"/>
              </a:lnSpc>
              <a:spcBef>
                <a:spcPts val="1200"/>
              </a:spcBef>
              <a:spcAft>
                <a:spcPts val="0"/>
              </a:spcAft>
              <a:buClr>
                <a:schemeClr val="dk1"/>
              </a:buClr>
              <a:buSzPts val="2800"/>
              <a:buChar char="•"/>
            </a:pPr>
            <a:r>
              <a:rPr lang="en-US"/>
              <a:t>A growth goal may address that student progress can take more than one year.</a:t>
            </a:r>
            <a:endParaRPr/>
          </a:p>
          <a:p>
            <a:pPr marL="228600" lvl="0" indent="-50800" algn="l" rtl="0">
              <a:lnSpc>
                <a:spcPct val="90000"/>
              </a:lnSpc>
              <a:spcBef>
                <a:spcPts val="2200"/>
              </a:spcBef>
              <a:spcAft>
                <a:spcPts val="0"/>
              </a:spcAft>
              <a:buClr>
                <a:schemeClr val="dk1"/>
              </a:buClr>
              <a:buSzPts val="2800"/>
              <a:buNone/>
            </a:pPr>
            <a:endParaRPr/>
          </a:p>
        </p:txBody>
      </p:sp>
      <p:sp>
        <p:nvSpPr>
          <p:cNvPr id="645" name="Google Shape;645;p52">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52</a:t>
            </a:fld>
            <a:endParaRPr>
              <a:solidFill>
                <a:srgbClr val="FFFF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53"/>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Ask Yourself…</a:t>
            </a:r>
            <a:endParaRPr dirty="0"/>
          </a:p>
        </p:txBody>
      </p:sp>
      <p:sp>
        <p:nvSpPr>
          <p:cNvPr id="652" name="Google Shape;652;p53"/>
          <p:cNvSpPr txBox="1">
            <a:spLocks noGrp="1"/>
          </p:cNvSpPr>
          <p:nvPr>
            <p:ph type="body" idx="1"/>
          </p:nvPr>
        </p:nvSpPr>
        <p:spPr>
          <a:xfrm>
            <a:off x="628650" y="1690689"/>
            <a:ext cx="78867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64135" algn="l" rtl="0">
              <a:lnSpc>
                <a:spcPct val="90000"/>
              </a:lnSpc>
              <a:spcBef>
                <a:spcPts val="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If my school were to continue to make gains similar to those we’ve made in recent years, will we be making good progress?</a:t>
            </a:r>
            <a:endParaRPr/>
          </a:p>
          <a:p>
            <a:pPr marL="228600" lvl="0" indent="-6413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If not, are there other factors that are impeding our progress such as attendance, or lack of curriculum or discipline concerns?  </a:t>
            </a:r>
            <a:endParaRPr/>
          </a:p>
          <a:p>
            <a:pPr marL="228600" lvl="0" indent="-6413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Which high-yield student goal should you consider to change the trajectory of the campus and results for students? </a:t>
            </a:r>
            <a:endParaRPr/>
          </a:p>
        </p:txBody>
      </p:sp>
      <p:sp>
        <p:nvSpPr>
          <p:cNvPr id="653" name="Google Shape;653;p53">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4"/>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Partner Discussion</a:t>
            </a:r>
            <a:endParaRPr dirty="0"/>
          </a:p>
        </p:txBody>
      </p:sp>
      <p:sp>
        <p:nvSpPr>
          <p:cNvPr id="660" name="Google Shape;660;p54"/>
          <p:cNvSpPr txBox="1">
            <a:spLocks noGrp="1"/>
          </p:cNvSpPr>
          <p:nvPr>
            <p:ph type="body" idx="1"/>
          </p:nvPr>
        </p:nvSpPr>
        <p:spPr>
          <a:xfrm>
            <a:off x="628650" y="2072850"/>
            <a:ext cx="7886700" cy="3753300"/>
          </a:xfrm>
          <a:prstGeom prst="rect">
            <a:avLst/>
          </a:prstGeom>
          <a:noFill/>
          <a:ln>
            <a:noFill/>
          </a:ln>
        </p:spPr>
        <p:txBody>
          <a:bodyPr spcFirstLastPara="1" wrap="square" lIns="91425" tIns="45700" rIns="91425" bIns="45700" anchor="t" anchorCtr="0">
            <a:normAutofit fontScale="70000" lnSpcReduction="20000"/>
          </a:bodyPr>
          <a:lstStyle/>
          <a:p>
            <a:pPr marL="228600" lvl="0" indent="-188595" algn="l" rtl="0">
              <a:lnSpc>
                <a:spcPct val="90000"/>
              </a:lnSpc>
              <a:spcBef>
                <a:spcPts val="0"/>
              </a:spcBef>
              <a:spcAft>
                <a:spcPts val="0"/>
              </a:spcAft>
              <a:buClr>
                <a:schemeClr val="dk1"/>
              </a:buClr>
              <a:buSzPct val="100000"/>
              <a:buChar char="•"/>
            </a:pPr>
            <a:r>
              <a:rPr lang="en-US"/>
              <a:t>Turn and talk with a neighbor about a possible student growth area for long-term focus.  </a:t>
            </a:r>
            <a:endParaRPr/>
          </a:p>
          <a:p>
            <a:pPr marL="228600" lvl="0" indent="-64135" algn="l" rtl="0">
              <a:lnSpc>
                <a:spcPct val="90000"/>
              </a:lnSpc>
              <a:spcBef>
                <a:spcPts val="1000"/>
              </a:spcBef>
              <a:spcAft>
                <a:spcPts val="0"/>
              </a:spcAft>
              <a:buClr>
                <a:schemeClr val="dk1"/>
              </a:buClr>
              <a:buSzPct val="100000"/>
              <a:buNone/>
            </a:pPr>
            <a:endParaRPr/>
          </a:p>
          <a:p>
            <a:pPr marL="228600" lvl="0" indent="-188595" algn="l" rtl="0">
              <a:lnSpc>
                <a:spcPct val="90000"/>
              </a:lnSpc>
              <a:spcBef>
                <a:spcPts val="1000"/>
              </a:spcBef>
              <a:spcAft>
                <a:spcPts val="0"/>
              </a:spcAft>
              <a:buClr>
                <a:schemeClr val="dk1"/>
              </a:buClr>
              <a:buSzPct val="100000"/>
              <a:buChar char="•"/>
            </a:pPr>
            <a:r>
              <a:rPr lang="en-US"/>
              <a:t>The duration of the goal will depend on what is to be accomplished.  </a:t>
            </a:r>
            <a:endParaRPr/>
          </a:p>
          <a:p>
            <a:pPr marL="228600" lvl="0" indent="-64135" algn="l" rtl="0">
              <a:lnSpc>
                <a:spcPct val="90000"/>
              </a:lnSpc>
              <a:spcBef>
                <a:spcPts val="1000"/>
              </a:spcBef>
              <a:spcAft>
                <a:spcPts val="0"/>
              </a:spcAft>
              <a:buClr>
                <a:schemeClr val="dk1"/>
              </a:buClr>
              <a:buSzPct val="100000"/>
              <a:buNone/>
            </a:pPr>
            <a:endParaRPr/>
          </a:p>
          <a:p>
            <a:pPr marL="228600" lvl="0" indent="-188595" algn="l" rtl="0">
              <a:lnSpc>
                <a:spcPct val="90000"/>
              </a:lnSpc>
              <a:spcBef>
                <a:spcPts val="1000"/>
              </a:spcBef>
              <a:spcAft>
                <a:spcPts val="0"/>
              </a:spcAft>
              <a:buClr>
                <a:schemeClr val="dk1"/>
              </a:buClr>
              <a:buSzPct val="100000"/>
              <a:buChar char="•"/>
            </a:pPr>
            <a:r>
              <a:rPr lang="en-US"/>
              <a:t>The goal will include short term, mid-way, and long term metrics—or measurement over time.</a:t>
            </a:r>
            <a:endParaRPr/>
          </a:p>
          <a:p>
            <a:pPr marL="0" lvl="0" indent="0" algn="ctr"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rgbClr val="C00000"/>
              </a:buClr>
              <a:buSzPct val="100000"/>
              <a:buNone/>
            </a:pPr>
            <a:r>
              <a:rPr lang="en-US" b="1">
                <a:solidFill>
                  <a:srgbClr val="C00000"/>
                </a:solidFill>
              </a:rPr>
              <a:t>What ideas come to mind about possible student growth goals?  </a:t>
            </a:r>
            <a:endParaRPr b="1">
              <a:solidFill>
                <a:srgbClr val="C00000"/>
              </a:solidFill>
            </a:endParaRPr>
          </a:p>
          <a:p>
            <a:pPr marL="0" lvl="0" indent="0" algn="ctr" rtl="0">
              <a:lnSpc>
                <a:spcPct val="90000"/>
              </a:lnSpc>
              <a:spcBef>
                <a:spcPts val="1000"/>
              </a:spcBef>
              <a:spcAft>
                <a:spcPts val="0"/>
              </a:spcAft>
              <a:buClr>
                <a:srgbClr val="C00000"/>
              </a:buClr>
              <a:buSzPct val="100000"/>
              <a:buNone/>
            </a:pPr>
            <a:r>
              <a:rPr lang="en-US" b="1">
                <a:solidFill>
                  <a:srgbClr val="C00000"/>
                </a:solidFill>
              </a:rPr>
              <a:t>Just come up with one or two possibilities to share.  </a:t>
            </a:r>
            <a:endParaRPr/>
          </a:p>
          <a:p>
            <a:pPr marL="228600" lvl="0" indent="-64135"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p:txBody>
      </p:sp>
      <p:sp>
        <p:nvSpPr>
          <p:cNvPr id="661" name="Google Shape;661;p54">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5"/>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Goal Setting and Professional Development Plan (GSPD)</a:t>
            </a:r>
            <a:endParaRPr dirty="0"/>
          </a:p>
        </p:txBody>
      </p:sp>
      <p:sp>
        <p:nvSpPr>
          <p:cNvPr id="668" name="Google Shape;668;p5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b="1"/>
              <a:t>The T-PESS GSPD plan is reviewed and revisited over the course of the year:</a:t>
            </a:r>
            <a:endParaRPr b="1"/>
          </a:p>
          <a:p>
            <a:pPr marL="0" lvl="0" indent="0" algn="l" rtl="0">
              <a:lnSpc>
                <a:spcPct val="90000"/>
              </a:lnSpc>
              <a:spcBef>
                <a:spcPts val="0"/>
              </a:spcBef>
              <a:spcAft>
                <a:spcPts val="0"/>
              </a:spcAft>
              <a:buClr>
                <a:schemeClr val="dk1"/>
              </a:buClr>
              <a:buSzPts val="2800"/>
              <a:buNone/>
            </a:pPr>
            <a:endParaRPr b="1"/>
          </a:p>
          <a:p>
            <a:pPr marL="514350" lvl="0" indent="-514350" algn="l" rtl="0">
              <a:lnSpc>
                <a:spcPct val="90000"/>
              </a:lnSpc>
              <a:spcBef>
                <a:spcPts val="1000"/>
              </a:spcBef>
              <a:spcAft>
                <a:spcPts val="0"/>
              </a:spcAft>
              <a:buClr>
                <a:schemeClr val="dk1"/>
              </a:buClr>
              <a:buSzPts val="2800"/>
              <a:buFont typeface="Calibri"/>
              <a:buAutoNum type="arabicPeriod"/>
            </a:pPr>
            <a:r>
              <a:rPr lang="en-US"/>
              <a:t>Beginning-of-the Year Goal Setting      (Practice Goal &amp; Student Growth Goal)</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Mid-Year Progress Review toward Goal Attainment</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End-of-Year Goal Attainment</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Other times as helpful for professional reflection and feedback</a:t>
            </a:r>
            <a:endParaRPr/>
          </a:p>
        </p:txBody>
      </p:sp>
      <p:sp>
        <p:nvSpPr>
          <p:cNvPr id="669" name="Google Shape;669;p55">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55</a:t>
            </a:fld>
            <a:endParaRPr>
              <a:solidFill>
                <a:srgbClr val="FFFFF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56"/>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Step 3:  Beginning-of-Year</a:t>
            </a:r>
            <a:br>
              <a:rPr lang="en-US" dirty="0"/>
            </a:br>
            <a:r>
              <a:rPr lang="en-US" dirty="0"/>
              <a:t>Conference</a:t>
            </a:r>
            <a:endParaRPr dirty="0"/>
          </a:p>
        </p:txBody>
      </p:sp>
      <p:sp>
        <p:nvSpPr>
          <p:cNvPr id="676" name="Google Shape;676;p56"/>
          <p:cNvSpPr txBox="1">
            <a:spLocks noGrp="1"/>
          </p:cNvSpPr>
          <p:nvPr>
            <p:ph type="body" idx="1"/>
          </p:nvPr>
        </p:nvSpPr>
        <p:spPr>
          <a:xfrm>
            <a:off x="457200" y="1825625"/>
            <a:ext cx="4171950" cy="4915417"/>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Char char="•"/>
            </a:pPr>
            <a:r>
              <a:rPr lang="en-US"/>
              <a:t>During this conference, the appraiser and principal discuss the self-assessment results, school and district priorities and plans, and any data or artifacts that proved useful in determining the growth goals. </a:t>
            </a:r>
            <a:endParaRPr/>
          </a:p>
          <a:p>
            <a:pPr marL="228600" lvl="0" indent="-228600" algn="l" rtl="0">
              <a:lnSpc>
                <a:spcPct val="90000"/>
              </a:lnSpc>
              <a:spcBef>
                <a:spcPts val="1000"/>
              </a:spcBef>
              <a:spcAft>
                <a:spcPts val="0"/>
              </a:spcAft>
              <a:buClr>
                <a:schemeClr val="dk1"/>
              </a:buClr>
              <a:buSzPct val="100000"/>
              <a:buChar char="•"/>
            </a:pPr>
            <a:r>
              <a:rPr lang="en-US"/>
              <a:t>Once the goals have been established, it is important to discuss and agree on the data, evidence, and documentation that will be collected throughout the year in support of the goals, how periodic reviews and support will be conducted, and the criteria for success.</a:t>
            </a:r>
            <a:endParaRPr/>
          </a:p>
        </p:txBody>
      </p:sp>
      <p:sp>
        <p:nvSpPr>
          <p:cNvPr id="677" name="Google Shape;677;p56">
            <a:extLst>
              <a:ext uri="{C183D7F6-B498-43B3-948B-1728B52AA6E4}">
                <adec:decorative xmlns:adec="http://schemas.microsoft.com/office/drawing/2017/decorative" xmlns="" val="1"/>
              </a:ext>
            </a:extLst>
          </p:cNvPr>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en-US"/>
              <a:t>       </a:t>
            </a:r>
            <a:endParaRPr/>
          </a:p>
        </p:txBody>
      </p:sp>
      <p:sp>
        <p:nvSpPr>
          <p:cNvPr id="678" name="Google Shape;678;p56">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56</a:t>
            </a:fld>
            <a:endParaRPr>
              <a:solidFill>
                <a:srgbClr val="FFFFFF"/>
              </a:solidFill>
            </a:endParaRPr>
          </a:p>
        </p:txBody>
      </p:sp>
      <p:pic>
        <p:nvPicPr>
          <p:cNvPr id="679" name="Google Shape;679;p56" descr="Image of the T-PESS Process"/>
          <p:cNvPicPr preferRelativeResize="0"/>
          <p:nvPr/>
        </p:nvPicPr>
        <p:blipFill rotWithShape="1">
          <a:blip r:embed="rId3">
            <a:alphaModFix/>
          </a:blip>
          <a:srcRect/>
          <a:stretch/>
        </p:blipFill>
        <p:spPr>
          <a:xfrm>
            <a:off x="4514850" y="2275368"/>
            <a:ext cx="4094873" cy="3488879"/>
          </a:xfrm>
          <a:prstGeom prst="rect">
            <a:avLst/>
          </a:prstGeom>
          <a:noFill/>
          <a:ln>
            <a:noFill/>
          </a:ln>
        </p:spPr>
      </p:pic>
      <p:pic>
        <p:nvPicPr>
          <p:cNvPr id="680" name="Google Shape;680;p56" descr="Image highlighting Beginning-of-Year Conference (Goal Approval) of the T-PESS Process"/>
          <p:cNvPicPr preferRelativeResize="0"/>
          <p:nvPr/>
        </p:nvPicPr>
        <p:blipFill rotWithShape="1">
          <a:blip r:embed="rId3">
            <a:alphaModFix/>
          </a:blip>
          <a:srcRect l="78373" t="42426" b="29635"/>
          <a:stretch/>
        </p:blipFill>
        <p:spPr>
          <a:xfrm>
            <a:off x="7657209" y="3539067"/>
            <a:ext cx="1176866" cy="12954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57"/>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dirty="0"/>
              <a:t/>
            </a:r>
            <a:br>
              <a:rPr lang="en-US" dirty="0"/>
            </a:br>
            <a:r>
              <a:rPr lang="en-US" dirty="0"/>
              <a:t>Step 4:  Site Visits</a:t>
            </a:r>
            <a:br>
              <a:rPr lang="en-US" dirty="0"/>
            </a:br>
            <a:r>
              <a:rPr lang="en-US" sz="4000" dirty="0"/>
              <a:t>Informal Assessment (On-going)</a:t>
            </a:r>
            <a:r>
              <a:rPr lang="en-US" dirty="0"/>
              <a:t/>
            </a:r>
            <a:br>
              <a:rPr lang="en-US" dirty="0"/>
            </a:br>
            <a:r>
              <a:rPr lang="en-US" dirty="0"/>
              <a:t>		 </a:t>
            </a:r>
            <a:endParaRPr dirty="0"/>
          </a:p>
        </p:txBody>
      </p:sp>
      <p:sp>
        <p:nvSpPr>
          <p:cNvPr id="687" name="Google Shape;687;p57">
            <a:extLst>
              <a:ext uri="{C183D7F6-B498-43B3-948B-1728B52AA6E4}">
                <adec:decorative xmlns:adec="http://schemas.microsoft.com/office/drawing/2017/decorative" xmlns="" val="1"/>
              </a:ext>
            </a:extLst>
          </p:cNvPr>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en-US"/>
              <a:t>             </a:t>
            </a:r>
            <a:endParaRPr/>
          </a:p>
        </p:txBody>
      </p:sp>
      <p:sp>
        <p:nvSpPr>
          <p:cNvPr id="688" name="Google Shape;688;p57">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57</a:t>
            </a:fld>
            <a:endParaRPr/>
          </a:p>
        </p:txBody>
      </p:sp>
      <p:sp>
        <p:nvSpPr>
          <p:cNvPr id="691" name="Google Shape;691;p57"/>
          <p:cNvSpPr txBox="1">
            <a:spLocks noGrp="1"/>
          </p:cNvSpPr>
          <p:nvPr>
            <p:ph type="body" idx="1"/>
          </p:nvPr>
        </p:nvSpPr>
        <p:spPr>
          <a:xfrm>
            <a:off x="469685" y="2066280"/>
            <a:ext cx="4171950" cy="362381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a:t>Ongoing school visits are conducted to observe the campus environment, interact with the school community, gather evidence, coach, and provide actionable feedback regarding performance and practices in various contexts and settings.</a:t>
            </a:r>
            <a:endParaRPr/>
          </a:p>
          <a:p>
            <a:pPr marL="228600" lvl="0" indent="-64135"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p:txBody>
      </p:sp>
      <p:pic>
        <p:nvPicPr>
          <p:cNvPr id="689" name="Google Shape;689;p57" descr="Image of the T-PESS Process"/>
          <p:cNvPicPr preferRelativeResize="0"/>
          <p:nvPr/>
        </p:nvPicPr>
        <p:blipFill rotWithShape="1">
          <a:blip r:embed="rId3">
            <a:alphaModFix/>
          </a:blip>
          <a:srcRect/>
          <a:stretch/>
        </p:blipFill>
        <p:spPr>
          <a:xfrm>
            <a:off x="4471851" y="2066280"/>
            <a:ext cx="4200797" cy="3762724"/>
          </a:xfrm>
          <a:prstGeom prst="rect">
            <a:avLst/>
          </a:prstGeom>
          <a:noFill/>
          <a:ln>
            <a:noFill/>
          </a:ln>
        </p:spPr>
      </p:pic>
      <p:pic>
        <p:nvPicPr>
          <p:cNvPr id="690" name="Google Shape;690;p57" descr="Image highlighting School Site Visits/Informal Assessment (On-going) of the T-PESS Process"/>
          <p:cNvPicPr preferRelativeResize="0"/>
          <p:nvPr/>
        </p:nvPicPr>
        <p:blipFill rotWithShape="1">
          <a:blip r:embed="rId4">
            <a:alphaModFix/>
          </a:blip>
          <a:srcRect/>
          <a:stretch/>
        </p:blipFill>
        <p:spPr>
          <a:xfrm>
            <a:off x="6798973" y="4431961"/>
            <a:ext cx="1123950" cy="11144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58"/>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Step 5:  Mid-Year Conference</a:t>
            </a:r>
            <a:endParaRPr dirty="0"/>
          </a:p>
        </p:txBody>
      </p:sp>
      <p:sp>
        <p:nvSpPr>
          <p:cNvPr id="698" name="Google Shape;698;p58">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58</a:t>
            </a:fld>
            <a:endParaRPr/>
          </a:p>
        </p:txBody>
      </p:sp>
      <p:sp>
        <p:nvSpPr>
          <p:cNvPr id="701" name="Google Shape;701;p58"/>
          <p:cNvSpPr txBox="1">
            <a:spLocks noGrp="1"/>
          </p:cNvSpPr>
          <p:nvPr>
            <p:ph type="body" idx="1"/>
          </p:nvPr>
        </p:nvSpPr>
        <p:spPr>
          <a:xfrm>
            <a:off x="457200" y="2085314"/>
            <a:ext cx="4171950" cy="36238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This midyear checkpoint is also used to formatively assess performance and practices using the T-PESS rubric, and to assess progress towards the goals. </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699" name="Google Shape;699;p58" descr="Image of T-PESS Process"/>
          <p:cNvPicPr preferRelativeResize="0">
            <a:picLocks noGrp="1"/>
          </p:cNvPicPr>
          <p:nvPr>
            <p:ph type="body" idx="2"/>
          </p:nvPr>
        </p:nvPicPr>
        <p:blipFill rotWithShape="1">
          <a:blip r:embed="rId3">
            <a:alphaModFix/>
          </a:blip>
          <a:srcRect/>
          <a:stretch/>
        </p:blipFill>
        <p:spPr>
          <a:xfrm>
            <a:off x="4629149" y="1825626"/>
            <a:ext cx="4167215" cy="3439100"/>
          </a:xfrm>
          <a:prstGeom prst="rect">
            <a:avLst/>
          </a:prstGeom>
          <a:noFill/>
          <a:ln>
            <a:noFill/>
          </a:ln>
        </p:spPr>
      </p:pic>
      <p:pic>
        <p:nvPicPr>
          <p:cNvPr id="700" name="Google Shape;700;p58" descr="Image highlighting Mid-Year Conference (Goal Progress) of the T-PESS Process"/>
          <p:cNvPicPr preferRelativeResize="0">
            <a:picLocks noGrp="1"/>
          </p:cNvPicPr>
          <p:nvPr>
            <p:ph type="body" idx="2"/>
          </p:nvPr>
        </p:nvPicPr>
        <p:blipFill rotWithShape="1">
          <a:blip r:embed="rId3">
            <a:alphaModFix/>
          </a:blip>
          <a:srcRect l="19906" t="72365" r="58484" b="-1"/>
          <a:stretch/>
        </p:blipFill>
        <p:spPr>
          <a:xfrm>
            <a:off x="5354781" y="4246418"/>
            <a:ext cx="1260765" cy="133061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59"/>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Mid-Year Progress Form</a:t>
            </a:r>
            <a:endParaRPr dirty="0"/>
          </a:p>
        </p:txBody>
      </p:sp>
      <p:sp>
        <p:nvSpPr>
          <p:cNvPr id="711" name="Google Shape;711;p59">
            <a:extLst>
              <a:ext uri="{C183D7F6-B498-43B3-948B-1728B52AA6E4}">
                <adec:decorative xmlns:adec="http://schemas.microsoft.com/office/drawing/2017/decorative" xmlns="" val="1"/>
              </a:ext>
            </a:extLst>
          </p:cNvPr>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          </a:t>
            </a:r>
            <a:endParaRPr/>
          </a:p>
        </p:txBody>
      </p:sp>
      <p:sp>
        <p:nvSpPr>
          <p:cNvPr id="712" name="Google Shape;712;p59">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59</a:t>
            </a:fld>
            <a:endParaRPr>
              <a:solidFill>
                <a:srgbClr val="FFFFFF"/>
              </a:solidFill>
            </a:endParaRPr>
          </a:p>
        </p:txBody>
      </p:sp>
      <p:pic>
        <p:nvPicPr>
          <p:cNvPr id="713" name="Google Shape;713;p59" descr="Screen capture of Mid-Year Progress Form"/>
          <p:cNvPicPr preferRelativeResize="0"/>
          <p:nvPr/>
        </p:nvPicPr>
        <p:blipFill rotWithShape="1">
          <a:blip r:embed="rId3">
            <a:alphaModFix/>
          </a:blip>
          <a:srcRect b="9841"/>
          <a:stretch/>
        </p:blipFill>
        <p:spPr>
          <a:xfrm>
            <a:off x="2689810" y="1745080"/>
            <a:ext cx="3764379" cy="4392127"/>
          </a:xfrm>
          <a:prstGeom prst="rect">
            <a:avLst/>
          </a:prstGeom>
          <a:noFill/>
          <a:ln w="9525" cap="flat" cmpd="sng">
            <a:solidFill>
              <a:srgbClr val="000000"/>
            </a:solidFill>
            <a:prstDash val="solid"/>
            <a:round/>
            <a:headEnd type="none" w="sm" len="sm"/>
            <a:tailEnd type="none" w="sm" len="sm"/>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Evaluation System Process</a:t>
            </a:r>
            <a:endParaRPr dirty="0"/>
          </a:p>
        </p:txBody>
      </p:sp>
      <p:sp>
        <p:nvSpPr>
          <p:cNvPr id="159" name="Google Shape;159;p6">
            <a:extLst>
              <a:ext uri="{C183D7F6-B498-43B3-948B-1728B52AA6E4}">
                <adec:decorative xmlns:adec="http://schemas.microsoft.com/office/drawing/2017/decorative" xmlns="" val="1"/>
              </a:ext>
            </a:extLst>
          </p:cNvPr>
          <p:cNvSpPr/>
          <p:nvPr/>
        </p:nvSpPr>
        <p:spPr>
          <a:xfrm>
            <a:off x="-214313" y="129540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0" name="Google Shape;160;p6" descr="Image showing the T-PESS Process. An arrow forms a circle that leads to items in this order:&#10;&#10;Self-Assessment Goal Setting&#10;Beginning-of-year Goal Setting/Refinement Conference&#10;School Site Visits/Informal Assessment (on-going)&#10;Mid-year Progress Meeting&#10;Artifacts and Evidence Identification and Collection (on-going)&#10;End-of-year Performance Discussion"/>
          <p:cNvPicPr preferRelativeResize="0"/>
          <p:nvPr/>
        </p:nvPicPr>
        <p:blipFill rotWithShape="1">
          <a:blip r:embed="rId3">
            <a:alphaModFix/>
          </a:blip>
          <a:srcRect/>
          <a:stretch/>
        </p:blipFill>
        <p:spPr>
          <a:xfrm>
            <a:off x="1377736" y="1690689"/>
            <a:ext cx="5964760" cy="4478100"/>
          </a:xfrm>
          <a:prstGeom prst="rect">
            <a:avLst/>
          </a:prstGeom>
          <a:noFill/>
          <a:ln>
            <a:noFill/>
          </a:ln>
        </p:spPr>
      </p:pic>
      <p:sp>
        <p:nvSpPr>
          <p:cNvPr id="161" name="Google Shape;161;p6">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6</a:t>
            </a:fld>
            <a:endParaRPr>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60"/>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Step 6:  Collect Evidence</a:t>
            </a:r>
            <a:br>
              <a:rPr lang="en-US" dirty="0"/>
            </a:br>
            <a:r>
              <a:rPr lang="en-US" dirty="0"/>
              <a:t>&amp; Artifacts </a:t>
            </a:r>
            <a:r>
              <a:rPr lang="en-US" sz="3200" dirty="0"/>
              <a:t>(On-going)</a:t>
            </a:r>
            <a:endParaRPr dirty="0"/>
          </a:p>
        </p:txBody>
      </p:sp>
      <p:sp>
        <p:nvSpPr>
          <p:cNvPr id="723" name="Google Shape;723;p60"/>
          <p:cNvSpPr txBox="1">
            <a:spLocks noGrp="1"/>
          </p:cNvSpPr>
          <p:nvPr>
            <p:ph type="body" idx="1"/>
          </p:nvPr>
        </p:nvSpPr>
        <p:spPr>
          <a:xfrm>
            <a:off x="457200" y="2004718"/>
            <a:ext cx="3968462" cy="385382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a:t>Because T-PESS is an evidence-based process, it is imperative that the appraiser and principal must collect and prioritize evidence throughout the year. Each indicator of the T-PESS rubric provides numerous examples of artifacts and evidence.</a:t>
            </a:r>
            <a:endParaRPr/>
          </a:p>
          <a:p>
            <a:pPr marL="228600" lvl="0" indent="-64135"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p:txBody>
      </p:sp>
      <p:sp>
        <p:nvSpPr>
          <p:cNvPr id="720" name="Google Shape;720;p60">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60</a:t>
            </a:fld>
            <a:endParaRPr/>
          </a:p>
        </p:txBody>
      </p:sp>
      <p:pic>
        <p:nvPicPr>
          <p:cNvPr id="721" name="Google Shape;721;p60" descr="Image of T-PESS Process"/>
          <p:cNvPicPr preferRelativeResize="0">
            <a:picLocks noGrp="1"/>
          </p:cNvPicPr>
          <p:nvPr>
            <p:ph type="body" idx="2"/>
          </p:nvPr>
        </p:nvPicPr>
        <p:blipFill rotWithShape="1">
          <a:blip r:embed="rId3">
            <a:alphaModFix/>
          </a:blip>
          <a:srcRect/>
          <a:stretch/>
        </p:blipFill>
        <p:spPr>
          <a:xfrm>
            <a:off x="4629150" y="2108467"/>
            <a:ext cx="3886200" cy="3583659"/>
          </a:xfrm>
          <a:prstGeom prst="rect">
            <a:avLst/>
          </a:prstGeom>
          <a:noFill/>
          <a:ln>
            <a:noFill/>
          </a:ln>
        </p:spPr>
      </p:pic>
      <p:pic>
        <p:nvPicPr>
          <p:cNvPr id="722" name="Google Shape;722;p60" descr="Image highlighting Identify and Collect Artifacts and Evidence (on-going) of the T-PESS Process"/>
          <p:cNvPicPr preferRelativeResize="0"/>
          <p:nvPr/>
        </p:nvPicPr>
        <p:blipFill rotWithShape="1">
          <a:blip r:embed="rId4">
            <a:alphaModFix/>
          </a:blip>
          <a:srcRect/>
          <a:stretch/>
        </p:blipFill>
        <p:spPr>
          <a:xfrm>
            <a:off x="4425662" y="3259414"/>
            <a:ext cx="1123950" cy="11144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61"/>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Step 7: End-of-Year</a:t>
            </a:r>
            <a:br>
              <a:rPr lang="en-US" dirty="0"/>
            </a:br>
            <a:r>
              <a:rPr lang="en-US" dirty="0"/>
              <a:t>Conference &amp; Goal Setting</a:t>
            </a:r>
            <a:endParaRPr dirty="0"/>
          </a:p>
        </p:txBody>
      </p:sp>
      <p:sp>
        <p:nvSpPr>
          <p:cNvPr id="734" name="Google Shape;734;p61">
            <a:extLst>
              <a:ext uri="{C183D7F6-B498-43B3-948B-1728B52AA6E4}">
                <adec:decorative xmlns:adec="http://schemas.microsoft.com/office/drawing/2017/decorative" xmlns="" val="1"/>
              </a:ext>
            </a:extLst>
          </p:cNvPr>
          <p:cNvSpPr/>
          <p:nvPr/>
        </p:nvSpPr>
        <p:spPr>
          <a:xfrm>
            <a:off x="411890" y="1986689"/>
            <a:ext cx="3596584" cy="147186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1">
            <a:extLst>
              <a:ext uri="{C183D7F6-B498-43B3-948B-1728B52AA6E4}">
                <adec:decorative xmlns:adec="http://schemas.microsoft.com/office/drawing/2017/decorative" xmlns="" val="1"/>
              </a:ext>
            </a:extLst>
          </p:cNvPr>
          <p:cNvSpPr/>
          <p:nvPr/>
        </p:nvSpPr>
        <p:spPr>
          <a:xfrm>
            <a:off x="411890" y="3507509"/>
            <a:ext cx="3596584" cy="1471860"/>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1">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61</a:t>
            </a:fld>
            <a:endParaRPr/>
          </a:p>
        </p:txBody>
      </p:sp>
      <p:sp>
        <p:nvSpPr>
          <p:cNvPr id="735" name="Google Shape;735;p61"/>
          <p:cNvSpPr txBox="1"/>
          <p:nvPr/>
        </p:nvSpPr>
        <p:spPr>
          <a:xfrm>
            <a:off x="483740" y="2058539"/>
            <a:ext cx="3452884" cy="132816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US" sz="1700" dirty="0">
                <a:solidFill>
                  <a:schemeClr val="lt1"/>
                </a:solidFill>
                <a:latin typeface="Calibri"/>
                <a:ea typeface="Calibri"/>
                <a:cs typeface="Calibri"/>
                <a:sym typeface="Calibri"/>
              </a:rPr>
              <a:t>An opportunity to discuss summative achievements from the year, including goal attainment, and to draft performance goals that reflect progress made and insights gained. </a:t>
            </a:r>
            <a:endParaRPr dirty="0"/>
          </a:p>
        </p:txBody>
      </p:sp>
      <p:sp>
        <p:nvSpPr>
          <p:cNvPr id="737" name="Google Shape;737;p61"/>
          <p:cNvSpPr txBox="1"/>
          <p:nvPr/>
        </p:nvSpPr>
        <p:spPr>
          <a:xfrm>
            <a:off x="483740" y="3579359"/>
            <a:ext cx="3452884" cy="132816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Afterwards, the appraiser will review all the data gathered, including information discussed during the EOY conference, when completing the Summative Annual Appraisal Report. </a:t>
            </a:r>
            <a:endParaRPr/>
          </a:p>
        </p:txBody>
      </p:sp>
      <p:pic>
        <p:nvPicPr>
          <p:cNvPr id="731" name="Google Shape;731;p61" descr="Image of T-PESS Process"/>
          <p:cNvPicPr preferRelativeResize="0">
            <a:picLocks noGrp="1"/>
          </p:cNvPicPr>
          <p:nvPr>
            <p:ph type="body" idx="2"/>
          </p:nvPr>
        </p:nvPicPr>
        <p:blipFill rotWithShape="1">
          <a:blip r:embed="rId3">
            <a:alphaModFix/>
          </a:blip>
          <a:srcRect/>
          <a:stretch/>
        </p:blipFill>
        <p:spPr>
          <a:xfrm>
            <a:off x="4835155" y="2075504"/>
            <a:ext cx="3896955" cy="3320251"/>
          </a:xfrm>
          <a:prstGeom prst="rect">
            <a:avLst/>
          </a:prstGeom>
          <a:noFill/>
          <a:ln>
            <a:noFill/>
          </a:ln>
        </p:spPr>
      </p:pic>
      <p:pic>
        <p:nvPicPr>
          <p:cNvPr id="732" name="Google Shape;732;p61" descr="Image highlighting End-of-Year Conference And Goal Setting of the T-PESS Process"/>
          <p:cNvPicPr preferRelativeResize="0">
            <a:picLocks noGrp="1"/>
          </p:cNvPicPr>
          <p:nvPr>
            <p:ph type="body" idx="2"/>
          </p:nvPr>
        </p:nvPicPr>
        <p:blipFill rotWithShape="1">
          <a:blip r:embed="rId3">
            <a:alphaModFix/>
          </a:blip>
          <a:srcRect l="7773" t="9273" r="70599" b="62662"/>
          <a:stretch/>
        </p:blipFill>
        <p:spPr>
          <a:xfrm>
            <a:off x="4825095" y="1903228"/>
            <a:ext cx="1283508" cy="141908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62"/>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End-of-Year </a:t>
            </a:r>
            <a:br>
              <a:rPr lang="en-US" dirty="0"/>
            </a:br>
            <a:r>
              <a:rPr lang="en-US" dirty="0"/>
              <a:t>Goal Attainment Form</a:t>
            </a:r>
            <a:endParaRPr dirty="0"/>
          </a:p>
        </p:txBody>
      </p:sp>
      <p:pic>
        <p:nvPicPr>
          <p:cNvPr id="747" name="Google Shape;747;p62" descr="Screen capture of End-of-Year Goal Attainment Form"/>
          <p:cNvPicPr preferRelativeResize="0"/>
          <p:nvPr/>
        </p:nvPicPr>
        <p:blipFill rotWithShape="1">
          <a:blip r:embed="rId3">
            <a:alphaModFix/>
          </a:blip>
          <a:srcRect b="9713"/>
          <a:stretch/>
        </p:blipFill>
        <p:spPr>
          <a:xfrm>
            <a:off x="2786911" y="1811384"/>
            <a:ext cx="3570177" cy="4171406"/>
          </a:xfrm>
          <a:prstGeom prst="rect">
            <a:avLst/>
          </a:prstGeom>
          <a:noFill/>
          <a:ln>
            <a:noFill/>
          </a:ln>
          <a:effectLst>
            <a:outerShdw blurRad="292100" dist="139700" dir="2700000" algn="tl" rotWithShape="0">
              <a:srgbClr val="333333">
                <a:alpha val="64705"/>
              </a:srgbClr>
            </a:outerShdw>
          </a:effectLst>
        </p:spPr>
      </p:pic>
      <p:sp>
        <p:nvSpPr>
          <p:cNvPr id="748" name="Google Shape;748;p62">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62</a:t>
            </a:fld>
            <a:endParaRPr>
              <a:solidFill>
                <a:srgbClr val="FFFFFF"/>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63"/>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Summary Rating Form</a:t>
            </a:r>
            <a:endParaRPr dirty="0"/>
          </a:p>
        </p:txBody>
      </p:sp>
      <p:sp>
        <p:nvSpPr>
          <p:cNvPr id="758" name="Google Shape;758;p63">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63</a:t>
            </a:fld>
            <a:endParaRPr/>
          </a:p>
        </p:txBody>
      </p:sp>
      <p:pic>
        <p:nvPicPr>
          <p:cNvPr id="759" name="Google Shape;759;p63" descr="Screen capture of Domain 1: Strong School Leadership and Planning Summary Rating Form"/>
          <p:cNvPicPr preferRelativeResize="0"/>
          <p:nvPr/>
        </p:nvPicPr>
        <p:blipFill rotWithShape="1">
          <a:blip r:embed="rId3">
            <a:alphaModFix/>
          </a:blip>
          <a:srcRect/>
          <a:stretch/>
        </p:blipFill>
        <p:spPr>
          <a:xfrm>
            <a:off x="1970100" y="1900519"/>
            <a:ext cx="5203800" cy="4043245"/>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64"/>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New Electronic T-PESS Forms on </a:t>
            </a:r>
            <a:r>
              <a:rPr lang="en-US" dirty="0" err="1"/>
              <a:t>TPESS.org</a:t>
            </a:r>
            <a:r>
              <a:rPr lang="en-US" dirty="0"/>
              <a:t>  </a:t>
            </a:r>
            <a:endParaRPr dirty="0"/>
          </a:p>
        </p:txBody>
      </p:sp>
      <p:sp>
        <p:nvSpPr>
          <p:cNvPr id="766" name="Google Shape;766;p64">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64</a:t>
            </a:fld>
            <a:endParaRPr>
              <a:solidFill>
                <a:srgbClr val="FFFFFF"/>
              </a:solidFill>
            </a:endParaRPr>
          </a:p>
        </p:txBody>
      </p:sp>
      <p:pic>
        <p:nvPicPr>
          <p:cNvPr id="768" name="Google Shape;768;p64" descr="Screen capture of the Principal Self-Assessment and Goal Setting Forms"/>
          <p:cNvPicPr preferRelativeResize="0"/>
          <p:nvPr/>
        </p:nvPicPr>
        <p:blipFill rotWithShape="1">
          <a:blip r:embed="rId3">
            <a:alphaModFix/>
          </a:blip>
          <a:srcRect b="1356"/>
          <a:stretch/>
        </p:blipFill>
        <p:spPr>
          <a:xfrm>
            <a:off x="549666" y="2189925"/>
            <a:ext cx="3738370" cy="3584151"/>
          </a:xfrm>
          <a:prstGeom prst="rect">
            <a:avLst/>
          </a:prstGeom>
          <a:noFill/>
          <a:ln>
            <a:noFill/>
          </a:ln>
          <a:effectLst>
            <a:outerShdw blurRad="292100" dist="139700" dir="2700000" algn="tl" rotWithShape="0">
              <a:srgbClr val="333333">
                <a:alpha val="64705"/>
              </a:srgbClr>
            </a:outerShdw>
          </a:effectLst>
        </p:spPr>
      </p:pic>
      <p:pic>
        <p:nvPicPr>
          <p:cNvPr id="767" name="Google Shape;767;p64" descr="Screen capture of the Appraiser Rubric and Evaluation Forms"/>
          <p:cNvPicPr preferRelativeResize="0"/>
          <p:nvPr/>
        </p:nvPicPr>
        <p:blipFill rotWithShape="1">
          <a:blip r:embed="rId4">
            <a:alphaModFix/>
          </a:blip>
          <a:srcRect b="27274"/>
          <a:stretch/>
        </p:blipFill>
        <p:spPr>
          <a:xfrm>
            <a:off x="4753276" y="2189925"/>
            <a:ext cx="3821089" cy="3580696"/>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65">
            <a:extLst>
              <a:ext uri="{C183D7F6-B498-43B3-948B-1728B52AA6E4}">
                <adec:decorative xmlns:adec="http://schemas.microsoft.com/office/drawing/2017/decorative" xmlns="" val="1"/>
              </a:ext>
            </a:extLst>
          </p:cNvPr>
          <p:cNvSpPr/>
          <p:nvPr/>
        </p:nvSpPr>
        <p:spPr>
          <a:xfrm>
            <a:off x="418656" y="260019"/>
            <a:ext cx="8375586" cy="5933012"/>
          </a:xfrm>
          <a:prstGeom prst="rect">
            <a:avLst/>
          </a:prstGeom>
          <a:solidFill>
            <a:schemeClr val="lt1"/>
          </a:solidFill>
          <a:ln w="12700" cap="flat" cmpd="sng">
            <a:solidFill>
              <a:srgbClr val="DEDEDE"/>
            </a:solidFill>
            <a:prstDash val="solid"/>
            <a:miter lim="800000"/>
            <a:headEnd type="none" w="sm" len="sm"/>
            <a:tailEnd type="none" w="sm" len="sm"/>
          </a:ln>
          <a:effectLst>
            <a:outerShdw blurRad="50800" dist="38100" dir="2700000" algn="tl" rotWithShape="0">
              <a:srgbClr val="C5C2C2">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90" name="Google Shape;790;p65">
            <a:extLst>
              <a:ext uri="{C183D7F6-B498-43B3-948B-1728B52AA6E4}">
                <adec:decorative xmlns:adec="http://schemas.microsoft.com/office/drawing/2017/decorative" xmlns="" val="0"/>
              </a:ext>
            </a:extLst>
          </p:cNvPr>
          <p:cNvSpPr txBox="1">
            <a:spLocks noGrp="1"/>
          </p:cNvSpPr>
          <p:nvPr>
            <p:ph type="title" idx="4294967295"/>
          </p:nvPr>
        </p:nvSpPr>
        <p:spPr>
          <a:xfrm>
            <a:off x="780361" y="514350"/>
            <a:ext cx="2244725" cy="5438775"/>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sz="2800" dirty="0"/>
              <a:t>Let’s Pause and Reflect</a:t>
            </a:r>
            <a:endParaRPr dirty="0"/>
          </a:p>
        </p:txBody>
      </p:sp>
      <p:sp>
        <p:nvSpPr>
          <p:cNvPr id="775" name="Google Shape;775;p65">
            <a:extLst>
              <a:ext uri="{C183D7F6-B498-43B3-948B-1728B52AA6E4}">
                <adec:decorative xmlns:adec="http://schemas.microsoft.com/office/drawing/2017/decorative" xmlns="" val="1"/>
              </a:ext>
            </a:extLst>
          </p:cNvPr>
          <p:cNvSpPr/>
          <p:nvPr/>
        </p:nvSpPr>
        <p:spPr>
          <a:xfrm>
            <a:off x="0" y="0"/>
            <a:ext cx="9144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6" name="Google Shape;776;p65">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65</a:t>
            </a:fld>
            <a:endParaRPr>
              <a:solidFill>
                <a:srgbClr val="FFFFFF"/>
              </a:solidFill>
            </a:endParaRPr>
          </a:p>
        </p:txBody>
      </p:sp>
      <p:sp>
        <p:nvSpPr>
          <p:cNvPr id="778" name="Google Shape;778;p65">
            <a:extLst>
              <a:ext uri="{C183D7F6-B498-43B3-948B-1728B52AA6E4}">
                <adec:decorative xmlns:adec="http://schemas.microsoft.com/office/drawing/2017/decorative" xmlns="" val="1"/>
              </a:ext>
            </a:extLst>
          </p:cNvPr>
          <p:cNvSpPr/>
          <p:nvPr/>
        </p:nvSpPr>
        <p:spPr>
          <a:xfrm>
            <a:off x="4063874" y="852983"/>
            <a:ext cx="1043638" cy="1043638"/>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5">
            <a:extLst>
              <a:ext uri="{C183D7F6-B498-43B3-948B-1728B52AA6E4}">
                <adec:decorative xmlns:adec="http://schemas.microsoft.com/office/drawing/2017/decorative" xmlns="" val="1"/>
              </a:ext>
            </a:extLst>
          </p:cNvPr>
          <p:cNvSpPr/>
          <p:nvPr/>
        </p:nvSpPr>
        <p:spPr>
          <a:xfrm>
            <a:off x="3426095" y="2223044"/>
            <a:ext cx="2319197"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5"/>
          <p:cNvSpPr txBox="1"/>
          <p:nvPr/>
        </p:nvSpPr>
        <p:spPr>
          <a:xfrm>
            <a:off x="3426095" y="2223044"/>
            <a:ext cx="2319197"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dirty="0">
                <a:solidFill>
                  <a:schemeClr val="dk1"/>
                </a:solidFill>
                <a:latin typeface="Calibri"/>
                <a:ea typeface="Calibri"/>
                <a:cs typeface="Calibri"/>
                <a:sym typeface="Calibri"/>
              </a:rPr>
              <a:t>What questions are on your mind?</a:t>
            </a:r>
            <a:endParaRPr dirty="0"/>
          </a:p>
        </p:txBody>
      </p:sp>
      <p:sp>
        <p:nvSpPr>
          <p:cNvPr id="781" name="Google Shape;781;p65">
            <a:extLst>
              <a:ext uri="{C183D7F6-B498-43B3-948B-1728B52AA6E4}">
                <adec:decorative xmlns:adec="http://schemas.microsoft.com/office/drawing/2017/decorative" xmlns="" val="1"/>
              </a:ext>
            </a:extLst>
          </p:cNvPr>
          <p:cNvSpPr/>
          <p:nvPr/>
        </p:nvSpPr>
        <p:spPr>
          <a:xfrm>
            <a:off x="6788930" y="852983"/>
            <a:ext cx="1043638" cy="1043638"/>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5">
            <a:extLst>
              <a:ext uri="{C183D7F6-B498-43B3-948B-1728B52AA6E4}">
                <adec:decorative xmlns:adec="http://schemas.microsoft.com/office/drawing/2017/decorative" xmlns="" val="1"/>
              </a:ext>
            </a:extLst>
          </p:cNvPr>
          <p:cNvSpPr/>
          <p:nvPr/>
        </p:nvSpPr>
        <p:spPr>
          <a:xfrm>
            <a:off x="6151151" y="2223044"/>
            <a:ext cx="2319197"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5"/>
          <p:cNvSpPr txBox="1"/>
          <p:nvPr/>
        </p:nvSpPr>
        <p:spPr>
          <a:xfrm>
            <a:off x="6151151" y="2223044"/>
            <a:ext cx="2319197"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dirty="0">
                <a:solidFill>
                  <a:schemeClr val="dk1"/>
                </a:solidFill>
                <a:latin typeface="Calibri"/>
                <a:ea typeface="Calibri"/>
                <a:cs typeface="Calibri"/>
                <a:sym typeface="Calibri"/>
              </a:rPr>
              <a:t>What clarification do you still need?</a:t>
            </a:r>
            <a:endParaRPr dirty="0"/>
          </a:p>
        </p:txBody>
      </p:sp>
      <p:sp>
        <p:nvSpPr>
          <p:cNvPr id="784" name="Google Shape;784;p65">
            <a:extLst>
              <a:ext uri="{C183D7F6-B498-43B3-948B-1728B52AA6E4}">
                <adec:decorative xmlns:adec="http://schemas.microsoft.com/office/drawing/2017/decorative" xmlns="" val="1"/>
              </a:ext>
            </a:extLst>
          </p:cNvPr>
          <p:cNvSpPr/>
          <p:nvPr/>
        </p:nvSpPr>
        <p:spPr>
          <a:xfrm>
            <a:off x="4063874" y="3522843"/>
            <a:ext cx="1043638" cy="1043638"/>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5">
            <a:extLst>
              <a:ext uri="{C183D7F6-B498-43B3-948B-1728B52AA6E4}">
                <adec:decorative xmlns:adec="http://schemas.microsoft.com/office/drawing/2017/decorative" xmlns="" val="1"/>
              </a:ext>
            </a:extLst>
          </p:cNvPr>
          <p:cNvSpPr/>
          <p:nvPr/>
        </p:nvSpPr>
        <p:spPr>
          <a:xfrm>
            <a:off x="3426095" y="4892904"/>
            <a:ext cx="2319197"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5"/>
          <p:cNvSpPr txBox="1"/>
          <p:nvPr/>
        </p:nvSpPr>
        <p:spPr>
          <a:xfrm>
            <a:off x="3426095" y="4892904"/>
            <a:ext cx="2319197"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What new insights have you gained?</a:t>
            </a:r>
            <a:endParaRPr/>
          </a:p>
        </p:txBody>
      </p:sp>
      <p:sp>
        <p:nvSpPr>
          <p:cNvPr id="787" name="Google Shape;787;p65">
            <a:extLst>
              <a:ext uri="{C183D7F6-B498-43B3-948B-1728B52AA6E4}">
                <adec:decorative xmlns:adec="http://schemas.microsoft.com/office/drawing/2017/decorative" xmlns="" val="1"/>
              </a:ext>
            </a:extLst>
          </p:cNvPr>
          <p:cNvSpPr/>
          <p:nvPr/>
        </p:nvSpPr>
        <p:spPr>
          <a:xfrm>
            <a:off x="6788930" y="3522843"/>
            <a:ext cx="1043638" cy="1043638"/>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5">
            <a:extLst>
              <a:ext uri="{C183D7F6-B498-43B3-948B-1728B52AA6E4}">
                <adec:decorative xmlns:adec="http://schemas.microsoft.com/office/drawing/2017/decorative" xmlns="" val="1"/>
              </a:ext>
            </a:extLst>
          </p:cNvPr>
          <p:cNvSpPr/>
          <p:nvPr/>
        </p:nvSpPr>
        <p:spPr>
          <a:xfrm>
            <a:off x="6151151" y="4892904"/>
            <a:ext cx="2319197"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5"/>
          <p:cNvSpPr txBox="1"/>
          <p:nvPr/>
        </p:nvSpPr>
        <p:spPr>
          <a:xfrm>
            <a:off x="6151151" y="4892904"/>
            <a:ext cx="2319197"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What are your next steps? </a:t>
            </a:r>
            <a:endParaRPr/>
          </a:p>
        </p:txBody>
      </p:sp>
      <p:sp>
        <p:nvSpPr>
          <p:cNvPr id="791" name="Google Shape;791;p65">
            <a:extLst>
              <a:ext uri="{C183D7F6-B498-43B3-948B-1728B52AA6E4}">
                <adec:decorative xmlns:adec="http://schemas.microsoft.com/office/drawing/2017/decorative" xmlns="" val="1"/>
              </a:ext>
            </a:extLst>
          </p:cNvPr>
          <p:cNvSpPr/>
          <p:nvPr/>
        </p:nvSpPr>
        <p:spPr>
          <a:xfrm>
            <a:off x="374125" y="2874481"/>
            <a:ext cx="96012"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8" name="Google Shape;798;p66"/>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sz="4800" dirty="0"/>
              <a:t>Moving Forward…Next Steps</a:t>
            </a:r>
            <a:endParaRPr sz="4800" dirty="0"/>
          </a:p>
        </p:txBody>
      </p:sp>
      <p:pic>
        <p:nvPicPr>
          <p:cNvPr id="797" name="Google Shape;797;p66">
            <a:extLst>
              <a:ext uri="{C183D7F6-B498-43B3-948B-1728B52AA6E4}">
                <adec:decorative xmlns:adec="http://schemas.microsoft.com/office/drawing/2017/decorative" xmlns="" val="1"/>
              </a:ext>
            </a:extLst>
          </p:cNvPr>
          <p:cNvPicPr preferRelativeResize="0">
            <a:picLocks noGrp="1"/>
          </p:cNvPicPr>
          <p:nvPr>
            <p:ph type="body" idx="1"/>
          </p:nvPr>
        </p:nvPicPr>
        <p:blipFill rotWithShape="1">
          <a:blip r:embed="rId3">
            <a:alphaModFix/>
          </a:blip>
          <a:srcRect/>
          <a:stretch/>
        </p:blipFill>
        <p:spPr>
          <a:xfrm>
            <a:off x="772135" y="1850090"/>
            <a:ext cx="7599730" cy="4049277"/>
          </a:xfrm>
          <a:prstGeom prst="rect">
            <a:avLst/>
          </a:prstGeom>
          <a:noFill/>
          <a:ln>
            <a:noFill/>
          </a:ln>
        </p:spPr>
      </p:pic>
      <p:sp>
        <p:nvSpPr>
          <p:cNvPr id="799" name="Google Shape;799;p66">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628650" y="365126"/>
            <a:ext cx="7886700" cy="1325563"/>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Step 1: Orientation </a:t>
            </a:r>
            <a:endParaRPr dirty="0"/>
          </a:p>
        </p:txBody>
      </p:sp>
      <p:sp>
        <p:nvSpPr>
          <p:cNvPr id="168" name="Google Shape;168;p7"/>
          <p:cNvSpPr txBox="1">
            <a:spLocks noGrp="1"/>
          </p:cNvSpPr>
          <p:nvPr>
            <p:ph type="body" idx="1"/>
          </p:nvPr>
        </p:nvSpPr>
        <p:spPr>
          <a:xfrm>
            <a:off x="628651" y="1825625"/>
            <a:ext cx="2998128"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110000"/>
              </a:lnSpc>
              <a:spcBef>
                <a:spcPts val="1000"/>
              </a:spcBef>
              <a:spcAft>
                <a:spcPts val="0"/>
              </a:spcAft>
              <a:buClr>
                <a:schemeClr val="dk1"/>
              </a:buClr>
              <a:buSzPts val="2200"/>
              <a:buNone/>
            </a:pPr>
            <a:endParaRPr sz="2200" b="1" i="1"/>
          </a:p>
          <a:p>
            <a:pPr marL="0" lvl="0" indent="0" algn="l" rtl="0">
              <a:lnSpc>
                <a:spcPct val="110000"/>
              </a:lnSpc>
              <a:spcBef>
                <a:spcPts val="1000"/>
              </a:spcBef>
              <a:spcAft>
                <a:spcPts val="0"/>
              </a:spcAft>
              <a:buClr>
                <a:srgbClr val="F15A29"/>
              </a:buClr>
              <a:buSzPts val="2400"/>
              <a:buNone/>
            </a:pPr>
            <a:r>
              <a:rPr lang="en-US" sz="2400" b="1">
                <a:solidFill>
                  <a:srgbClr val="F15A29"/>
                </a:solidFill>
              </a:rPr>
              <a:t>This session is your ORIENTATION to T-PESS. </a:t>
            </a:r>
            <a:endParaRPr/>
          </a:p>
          <a:p>
            <a:pPr marL="0" lvl="0" indent="0" algn="l" rtl="0">
              <a:lnSpc>
                <a:spcPct val="110000"/>
              </a:lnSpc>
              <a:spcBef>
                <a:spcPts val="1000"/>
              </a:spcBef>
              <a:spcAft>
                <a:spcPts val="0"/>
              </a:spcAft>
              <a:buClr>
                <a:schemeClr val="dk1"/>
              </a:buClr>
              <a:buSzPts val="2200"/>
              <a:buNone/>
            </a:pPr>
            <a:endParaRPr sz="2200" b="1"/>
          </a:p>
        </p:txBody>
      </p:sp>
      <p:sp>
        <p:nvSpPr>
          <p:cNvPr id="169" name="Google Shape;169;p7">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pPr marL="0" lvl="0" indent="0" algn="r" rtl="0">
                <a:spcBef>
                  <a:spcPts val="0"/>
                </a:spcBef>
                <a:spcAft>
                  <a:spcPts val="0"/>
                </a:spcAft>
                <a:buNone/>
              </a:pPr>
              <a:t>7</a:t>
            </a:fld>
            <a:endParaRPr>
              <a:solidFill>
                <a:srgbClr val="FFFFFF"/>
              </a:solidFill>
            </a:endParaRPr>
          </a:p>
        </p:txBody>
      </p:sp>
      <p:pic>
        <p:nvPicPr>
          <p:cNvPr id="170" name="Google Shape;170;p7">
            <a:extLst>
              <a:ext uri="{C183D7F6-B498-43B3-948B-1728B52AA6E4}">
                <adec:decorative xmlns:adec="http://schemas.microsoft.com/office/drawing/2017/decorative" xmlns="" val="1"/>
              </a:ext>
            </a:extLst>
          </p:cNvPr>
          <p:cNvPicPr preferRelativeResize="0">
            <a:picLocks noGrp="1"/>
          </p:cNvPicPr>
          <p:nvPr>
            <p:ph type="body" idx="2"/>
          </p:nvPr>
        </p:nvPicPr>
        <p:blipFill rotWithShape="1">
          <a:blip r:embed="rId3">
            <a:alphaModFix/>
          </a:blip>
          <a:srcRect/>
          <a:stretch/>
        </p:blipFill>
        <p:spPr>
          <a:xfrm>
            <a:off x="4629149" y="2190307"/>
            <a:ext cx="4024281" cy="3501819"/>
          </a:xfrm>
          <a:prstGeom prst="rect">
            <a:avLst/>
          </a:prstGeom>
          <a:noFill/>
          <a:ln>
            <a:noFill/>
          </a:ln>
        </p:spPr>
      </p:pic>
      <p:pic>
        <p:nvPicPr>
          <p:cNvPr id="171" name="Google Shape;171;p7" descr="Image highlighting Orientation (as necessary) as a part of T-PESS Process"/>
          <p:cNvPicPr preferRelativeResize="0"/>
          <p:nvPr/>
        </p:nvPicPr>
        <p:blipFill rotWithShape="1">
          <a:blip r:embed="rId4">
            <a:alphaModFix/>
          </a:blip>
          <a:srcRect/>
          <a:stretch/>
        </p:blipFill>
        <p:spPr>
          <a:xfrm>
            <a:off x="6079314" y="1757362"/>
            <a:ext cx="1123950" cy="1114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628650" y="365127"/>
            <a:ext cx="7886700" cy="1184274"/>
          </a:xfrm>
          <a:prstGeom prst="rect">
            <a:avLst/>
          </a:prstGeom>
          <a:solidFill>
            <a:srgbClr val="1582C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Arial"/>
              <a:buNone/>
            </a:pPr>
            <a:r>
              <a:rPr lang="en-US" sz="3600" dirty="0"/>
              <a:t>Aligned Approach to T-PESS: </a:t>
            </a:r>
            <a:br>
              <a:rPr lang="en-US" sz="3600" dirty="0"/>
            </a:br>
            <a:r>
              <a:rPr lang="en-US" sz="2800" i="1" dirty="0"/>
              <a:t>Principal Standards, ESF, TIL, T-TESS &amp; AEL</a:t>
            </a:r>
            <a:endParaRPr dirty="0"/>
          </a:p>
        </p:txBody>
      </p:sp>
      <p:sp>
        <p:nvSpPr>
          <p:cNvPr id="181" name="Google Shape;181;p8">
            <a:extLst>
              <a:ext uri="{C183D7F6-B498-43B3-948B-1728B52AA6E4}">
                <adec:decorative xmlns:adec="http://schemas.microsoft.com/office/drawing/2017/decorative" xmlns="" val="1"/>
              </a:ext>
            </a:extLst>
          </p:cNvPr>
          <p:cNvSpPr/>
          <p:nvPr/>
        </p:nvSpPr>
        <p:spPr>
          <a:xfrm>
            <a:off x="1140431" y="1600200"/>
            <a:ext cx="6327169" cy="1048902"/>
          </a:xfrm>
          <a:prstGeom prst="roundRect">
            <a:avLst>
              <a:gd name="adj" fmla="val 10000"/>
            </a:avLst>
          </a:prstGeom>
          <a:solidFill>
            <a:schemeClr val="accent2">
              <a:alpha val="8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txBox="1"/>
          <p:nvPr/>
        </p:nvSpPr>
        <p:spPr>
          <a:xfrm>
            <a:off x="2510755" y="1600200"/>
            <a:ext cx="4956844" cy="104890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dirty="0">
                <a:solidFill>
                  <a:schemeClr val="lt1"/>
                </a:solidFill>
                <a:latin typeface="Calibri"/>
                <a:ea typeface="Calibri"/>
                <a:cs typeface="Calibri"/>
                <a:sym typeface="Calibri"/>
              </a:rPr>
              <a:t>Personify Continuous Growth and Improvement</a:t>
            </a:r>
            <a:endParaRPr dirty="0"/>
          </a:p>
        </p:txBody>
      </p:sp>
      <p:sp>
        <p:nvSpPr>
          <p:cNvPr id="183" name="Google Shape;183;p8">
            <a:extLst>
              <a:ext uri="{C183D7F6-B498-43B3-948B-1728B52AA6E4}">
                <adec:decorative xmlns:adec="http://schemas.microsoft.com/office/drawing/2017/decorative" xmlns="" val="1"/>
              </a:ext>
            </a:extLst>
          </p:cNvPr>
          <p:cNvSpPr/>
          <p:nvPr/>
        </p:nvSpPr>
        <p:spPr>
          <a:xfrm>
            <a:off x="1245321" y="1705090"/>
            <a:ext cx="1265433" cy="839121"/>
          </a:xfrm>
          <a:prstGeom prst="roundRect">
            <a:avLst>
              <a:gd name="adj" fmla="val 10000"/>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a:extLst>
              <a:ext uri="{C183D7F6-B498-43B3-948B-1728B52AA6E4}">
                <adec:decorative xmlns:adec="http://schemas.microsoft.com/office/drawing/2017/decorative" xmlns="" val="1"/>
              </a:ext>
            </a:extLst>
          </p:cNvPr>
          <p:cNvSpPr/>
          <p:nvPr/>
        </p:nvSpPr>
        <p:spPr>
          <a:xfrm>
            <a:off x="1140431" y="2753992"/>
            <a:ext cx="6327169" cy="1048902"/>
          </a:xfrm>
          <a:prstGeom prst="roundRect">
            <a:avLst>
              <a:gd name="adj" fmla="val 10000"/>
            </a:avLst>
          </a:prstGeom>
          <a:solidFill>
            <a:schemeClr val="accent2">
              <a:alpha val="76862"/>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txBox="1"/>
          <p:nvPr/>
        </p:nvSpPr>
        <p:spPr>
          <a:xfrm>
            <a:off x="2510755" y="2753992"/>
            <a:ext cx="4956844" cy="104890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Guide Self-Reflection and Goal Setting</a:t>
            </a:r>
            <a:endParaRPr sz="2800">
              <a:solidFill>
                <a:schemeClr val="lt1"/>
              </a:solidFill>
              <a:latin typeface="Calibri"/>
              <a:ea typeface="Calibri"/>
              <a:cs typeface="Calibri"/>
              <a:sym typeface="Calibri"/>
            </a:endParaRPr>
          </a:p>
        </p:txBody>
      </p:sp>
      <p:sp>
        <p:nvSpPr>
          <p:cNvPr id="186" name="Google Shape;186;p8">
            <a:extLst>
              <a:ext uri="{C183D7F6-B498-43B3-948B-1728B52AA6E4}">
                <adec:decorative xmlns:adec="http://schemas.microsoft.com/office/drawing/2017/decorative" xmlns="" val="1"/>
              </a:ext>
            </a:extLst>
          </p:cNvPr>
          <p:cNvSpPr/>
          <p:nvPr/>
        </p:nvSpPr>
        <p:spPr>
          <a:xfrm>
            <a:off x="1245321" y="2858882"/>
            <a:ext cx="1265433" cy="839121"/>
          </a:xfrm>
          <a:prstGeom prst="roundRect">
            <a:avLst>
              <a:gd name="adj" fmla="val 10000"/>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a:extLst>
              <a:ext uri="{C183D7F6-B498-43B3-948B-1728B52AA6E4}">
                <adec:decorative xmlns:adec="http://schemas.microsoft.com/office/drawing/2017/decorative" xmlns="" val="1"/>
              </a:ext>
            </a:extLst>
          </p:cNvPr>
          <p:cNvSpPr/>
          <p:nvPr/>
        </p:nvSpPr>
        <p:spPr>
          <a:xfrm>
            <a:off x="1140431" y="3907784"/>
            <a:ext cx="6327169" cy="1048902"/>
          </a:xfrm>
          <a:prstGeom prst="roundRect">
            <a:avLst>
              <a:gd name="adj" fmla="val 10000"/>
            </a:avLst>
          </a:prstGeom>
          <a:solidFill>
            <a:schemeClr val="accent2">
              <a:alpha val="63137"/>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txBox="1"/>
          <p:nvPr/>
        </p:nvSpPr>
        <p:spPr>
          <a:xfrm>
            <a:off x="2510755" y="3907784"/>
            <a:ext cx="4956844" cy="104890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Intentional Professional Development</a:t>
            </a:r>
            <a:endParaRPr/>
          </a:p>
        </p:txBody>
      </p:sp>
      <p:sp>
        <p:nvSpPr>
          <p:cNvPr id="189" name="Google Shape;189;p8">
            <a:extLst>
              <a:ext uri="{C183D7F6-B498-43B3-948B-1728B52AA6E4}">
                <adec:decorative xmlns:adec="http://schemas.microsoft.com/office/drawing/2017/decorative" xmlns="" val="1"/>
              </a:ext>
            </a:extLst>
          </p:cNvPr>
          <p:cNvSpPr/>
          <p:nvPr/>
        </p:nvSpPr>
        <p:spPr>
          <a:xfrm>
            <a:off x="1245321" y="4012675"/>
            <a:ext cx="1265433" cy="839121"/>
          </a:xfrm>
          <a:prstGeom prst="roundRect">
            <a:avLst>
              <a:gd name="adj" fmla="val 10000"/>
            </a:avLst>
          </a:prstGeom>
          <a:blipFill rotWithShape="1">
            <a:blip r:embed="rId5">
              <a:alphaModFix/>
            </a:blip>
            <a:stretch>
              <a:fillRect l="-12999" r="-12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a:extLst>
              <a:ext uri="{C183D7F6-B498-43B3-948B-1728B52AA6E4}">
                <adec:decorative xmlns:adec="http://schemas.microsoft.com/office/drawing/2017/decorative" xmlns="" val="1"/>
              </a:ext>
            </a:extLst>
          </p:cNvPr>
          <p:cNvSpPr/>
          <p:nvPr/>
        </p:nvSpPr>
        <p:spPr>
          <a:xfrm>
            <a:off x="1140431" y="5061577"/>
            <a:ext cx="6327169" cy="1048902"/>
          </a:xfrm>
          <a:prstGeom prst="roundRect">
            <a:avLst>
              <a:gd name="adj" fmla="val 10000"/>
            </a:avLst>
          </a:prstGeom>
          <a:solidFill>
            <a:schemeClr val="accent2">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txBox="1"/>
          <p:nvPr/>
        </p:nvSpPr>
        <p:spPr>
          <a:xfrm>
            <a:off x="2510755" y="5061577"/>
            <a:ext cx="4956844" cy="104890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Improve Leadership Quality through Coaching</a:t>
            </a:r>
            <a:endParaRPr/>
          </a:p>
        </p:txBody>
      </p:sp>
      <p:sp>
        <p:nvSpPr>
          <p:cNvPr id="192" name="Google Shape;192;p8">
            <a:extLst>
              <a:ext uri="{C183D7F6-B498-43B3-948B-1728B52AA6E4}">
                <adec:decorative xmlns:adec="http://schemas.microsoft.com/office/drawing/2017/decorative" xmlns="" val="1"/>
              </a:ext>
            </a:extLst>
          </p:cNvPr>
          <p:cNvSpPr/>
          <p:nvPr/>
        </p:nvSpPr>
        <p:spPr>
          <a:xfrm>
            <a:off x="1245321" y="5166467"/>
            <a:ext cx="1265433" cy="839121"/>
          </a:xfrm>
          <a:prstGeom prst="roundRect">
            <a:avLst>
              <a:gd name="adj" fmla="val 10000"/>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a:spLocks noGrp="1"/>
          </p:cNvSpPr>
          <p:nvPr>
            <p:ph type="title"/>
          </p:nvPr>
        </p:nvSpPr>
        <p:spPr>
          <a:xfrm>
            <a:off x="628650" y="365127"/>
            <a:ext cx="7886700" cy="1144754"/>
          </a:xfrm>
          <a:prstGeom prst="rect">
            <a:avLst/>
          </a:prstGeom>
          <a:solidFill>
            <a:srgbClr val="1582C6"/>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dirty="0"/>
              <a:t/>
            </a:r>
            <a:br>
              <a:rPr lang="en-US" dirty="0"/>
            </a:br>
            <a:r>
              <a:rPr lang="en-US" dirty="0"/>
              <a:t>Discuss T-PESS Priorities</a:t>
            </a:r>
            <a:br>
              <a:rPr lang="en-US" dirty="0"/>
            </a:br>
            <a:endParaRPr dirty="0"/>
          </a:p>
        </p:txBody>
      </p:sp>
      <p:sp>
        <p:nvSpPr>
          <p:cNvPr id="200" name="Google Shape;200;p9"/>
          <p:cNvSpPr txBox="1">
            <a:spLocks noGrp="1"/>
          </p:cNvSpPr>
          <p:nvPr>
            <p:ph type="body" idx="1"/>
          </p:nvPr>
        </p:nvSpPr>
        <p:spPr>
          <a:xfrm>
            <a:off x="628650" y="1648025"/>
            <a:ext cx="3417000" cy="435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Discussion</a:t>
            </a:r>
            <a:endParaRPr/>
          </a:p>
          <a:p>
            <a:pPr marL="0" lvl="0" indent="0" algn="l" rtl="0">
              <a:lnSpc>
                <a:spcPct val="90000"/>
              </a:lnSpc>
              <a:spcBef>
                <a:spcPts val="1000"/>
              </a:spcBef>
              <a:spcAft>
                <a:spcPts val="0"/>
              </a:spcAft>
              <a:buNone/>
            </a:pPr>
            <a:endParaRPr sz="2400" b="1"/>
          </a:p>
          <a:p>
            <a:pPr marL="0" lvl="0" indent="0" algn="l" rtl="0">
              <a:lnSpc>
                <a:spcPct val="90000"/>
              </a:lnSpc>
              <a:spcBef>
                <a:spcPts val="1000"/>
              </a:spcBef>
              <a:spcAft>
                <a:spcPts val="0"/>
              </a:spcAft>
              <a:buNone/>
            </a:pPr>
            <a:endParaRPr sz="2400" b="1"/>
          </a:p>
          <a:p>
            <a:pPr marL="0" lvl="0" indent="0" algn="ctr" rtl="0">
              <a:lnSpc>
                <a:spcPct val="90000"/>
              </a:lnSpc>
              <a:spcBef>
                <a:spcPts val="1000"/>
              </a:spcBef>
              <a:spcAft>
                <a:spcPts val="0"/>
              </a:spcAft>
              <a:buNone/>
            </a:pPr>
            <a:r>
              <a:rPr lang="en-US" sz="2400" b="1">
                <a:solidFill>
                  <a:srgbClr val="FF9900"/>
                </a:solidFill>
              </a:rPr>
              <a:t>What do you personally see as the value with this alignment?</a:t>
            </a:r>
            <a:endParaRPr>
              <a:solidFill>
                <a:srgbClr val="FF9900"/>
              </a:solidFill>
            </a:endParaRPr>
          </a:p>
          <a:p>
            <a:pPr marL="228600" lvl="0" indent="-76200" algn="l" rtl="0">
              <a:lnSpc>
                <a:spcPct val="90000"/>
              </a:lnSpc>
              <a:spcBef>
                <a:spcPts val="1000"/>
              </a:spcBef>
              <a:spcAft>
                <a:spcPts val="0"/>
              </a:spcAft>
              <a:buClr>
                <a:schemeClr val="dk1"/>
              </a:buClr>
              <a:buSzPts val="2400"/>
              <a:buNone/>
            </a:pPr>
            <a:endParaRPr sz="2400" b="1" i="1">
              <a:solidFill>
                <a:srgbClr val="F15A29"/>
              </a:solidFill>
            </a:endParaRPr>
          </a:p>
          <a:p>
            <a:pPr marL="0" lvl="0" indent="0" algn="l" rtl="0">
              <a:lnSpc>
                <a:spcPct val="90000"/>
              </a:lnSpc>
              <a:spcBef>
                <a:spcPts val="1000"/>
              </a:spcBef>
              <a:spcAft>
                <a:spcPts val="0"/>
              </a:spcAft>
              <a:buClr>
                <a:schemeClr val="dk1"/>
              </a:buClr>
              <a:buSzPts val="2400"/>
              <a:buNone/>
            </a:pPr>
            <a:endParaRPr sz="2400" b="1">
              <a:solidFill>
                <a:srgbClr val="F15A29"/>
              </a:solidFill>
            </a:endParaRPr>
          </a:p>
        </p:txBody>
      </p:sp>
      <p:sp>
        <p:nvSpPr>
          <p:cNvPr id="201" name="Google Shape;201;p9">
            <a:extLst>
              <a:ext uri="{C183D7F6-B498-43B3-948B-1728B52AA6E4}">
                <adec:decorative xmlns:adec="http://schemas.microsoft.com/office/drawing/2017/decorative" xmlns="" val="1"/>
              </a:ext>
            </a:extLst>
          </p:cNvPr>
          <p:cNvSpPr txBox="1">
            <a:spLocks noGrp="1"/>
          </p:cNvSpPr>
          <p:nvPr>
            <p:ph type="sldNum" idx="12"/>
          </p:nvPr>
        </p:nvSpPr>
        <p:spPr>
          <a:xfrm>
            <a:off x="6457950" y="649270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pic>
        <p:nvPicPr>
          <p:cNvPr id="202" name="Google Shape;202;p9">
            <a:extLst>
              <a:ext uri="{C183D7F6-B498-43B3-948B-1728B52AA6E4}">
                <adec:decorative xmlns:adec="http://schemas.microsoft.com/office/drawing/2017/decorative" xmlns="" val="1"/>
              </a:ext>
            </a:extLst>
          </p:cNvPr>
          <p:cNvPicPr preferRelativeResize="0"/>
          <p:nvPr/>
        </p:nvPicPr>
        <p:blipFill rotWithShape="1">
          <a:blip r:embed="rId3">
            <a:alphaModFix/>
          </a:blip>
          <a:srcRect/>
          <a:stretch/>
        </p:blipFill>
        <p:spPr>
          <a:xfrm>
            <a:off x="4514851" y="2006434"/>
            <a:ext cx="4000500" cy="34428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500"/>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xEl>
                                              <p:pRg st="1" end="1"/>
                                            </p:txEl>
                                          </p:spTgt>
                                        </p:tgtEl>
                                        <p:attrNameLst>
                                          <p:attrName>style.visibility</p:attrName>
                                        </p:attrNameLst>
                                      </p:cBhvr>
                                      <p:to>
                                        <p:strVal val="visible"/>
                                      </p:to>
                                    </p:set>
                                    <p:animEffect transition="in" filter="fade">
                                      <p:cBhvr>
                                        <p:cTn id="12" dur="500"/>
                                        <p:tgtEl>
                                          <p:spTgt spid="2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
                                            <p:txEl>
                                              <p:pRg st="2" end="2"/>
                                            </p:txEl>
                                          </p:spTgt>
                                        </p:tgtEl>
                                        <p:attrNameLst>
                                          <p:attrName>style.visibility</p:attrName>
                                        </p:attrNameLst>
                                      </p:cBhvr>
                                      <p:to>
                                        <p:strVal val="visible"/>
                                      </p:to>
                                    </p:set>
                                    <p:animEffect transition="in" filter="fade">
                                      <p:cBhvr>
                                        <p:cTn id="17" dur="500"/>
                                        <p:tgtEl>
                                          <p:spTgt spid="2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
                                            <p:txEl>
                                              <p:pRg st="3" end="3"/>
                                            </p:txEl>
                                          </p:spTgt>
                                        </p:tgtEl>
                                        <p:attrNameLst>
                                          <p:attrName>style.visibility</p:attrName>
                                        </p:attrNameLst>
                                      </p:cBhvr>
                                      <p:to>
                                        <p:strVal val="visible"/>
                                      </p:to>
                                    </p:set>
                                    <p:animEffect transition="in" filter="fade">
                                      <p:cBhvr>
                                        <p:cTn id="22" dur="500"/>
                                        <p:tgtEl>
                                          <p:spTgt spid="2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0">
                                            <p:txEl>
                                              <p:pRg st="4" end="4"/>
                                            </p:txEl>
                                          </p:spTgt>
                                        </p:tgtEl>
                                        <p:attrNameLst>
                                          <p:attrName>style.visibility</p:attrName>
                                        </p:attrNameLst>
                                      </p:cBhvr>
                                      <p:to>
                                        <p:strVal val="visible"/>
                                      </p:to>
                                    </p:set>
                                    <p:animEffect transition="in" filter="fade">
                                      <p:cBhvr>
                                        <p:cTn id="27" dur="500"/>
                                        <p:tgtEl>
                                          <p:spTgt spid="2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0">
                                            <p:txEl>
                                              <p:pRg st="5" end="5"/>
                                            </p:txEl>
                                          </p:spTgt>
                                        </p:tgtEl>
                                        <p:attrNameLst>
                                          <p:attrName>style.visibility</p:attrName>
                                        </p:attrNameLst>
                                      </p:cBhvr>
                                      <p:to>
                                        <p:strVal val="visible"/>
                                      </p:to>
                                    </p:set>
                                    <p:animEffect transition="in" filter="fade">
                                      <p:cBhvr>
                                        <p:cTn id="32" dur="500"/>
                                        <p:tgtEl>
                                          <p:spTgt spid="2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7135</Words>
  <Application>Microsoft Office PowerPoint</Application>
  <PresentationFormat>On-screen Show (4:3)</PresentationFormat>
  <Paragraphs>993</Paragraphs>
  <Slides>66</Slides>
  <Notes>66</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1_Office Theme</vt:lpstr>
      <vt:lpstr>Office Theme</vt:lpstr>
      <vt:lpstr>T-PESS Principal Orientation Meeting</vt:lpstr>
      <vt:lpstr>Purpose &amp; Outcomes</vt:lpstr>
      <vt:lpstr>Materials </vt:lpstr>
      <vt:lpstr>   Why? </vt:lpstr>
      <vt:lpstr>   Agenda</vt:lpstr>
      <vt:lpstr>Evaluation System Process</vt:lpstr>
      <vt:lpstr>Step 1: Orientation </vt:lpstr>
      <vt:lpstr>Aligned Approach to T-PESS:  Principal Standards, ESF, TIL, T-TESS &amp; AEL</vt:lpstr>
      <vt:lpstr> Discuss T-PESS Priorities </vt:lpstr>
      <vt:lpstr>Princl (Appraisee)  Expectations</vt:lpstr>
      <vt:lpstr>T-PESS Rubric Design</vt:lpstr>
      <vt:lpstr>T-PESS Rubric Design - 2</vt:lpstr>
      <vt:lpstr>Performance Levels </vt:lpstr>
      <vt:lpstr>T-PESS Rubric  High-Level Review of Domains</vt:lpstr>
      <vt:lpstr>Unpacking the Rubric</vt:lpstr>
      <vt:lpstr>Domain 1  </vt:lpstr>
      <vt:lpstr>Small groups </vt:lpstr>
      <vt:lpstr>Principal Handbook</vt:lpstr>
      <vt:lpstr>Principal Handbook - 2</vt:lpstr>
      <vt:lpstr>Principal Handbook - 3</vt:lpstr>
      <vt:lpstr>Sources of Evidence</vt:lpstr>
      <vt:lpstr>Domain 2 – Effective, Well-Supported Teachers  </vt:lpstr>
      <vt:lpstr>Small Groups</vt:lpstr>
      <vt:lpstr>Principal Handbook - 4</vt:lpstr>
      <vt:lpstr>Principal Handbook - 5</vt:lpstr>
      <vt:lpstr>Sources of Evidence - 2</vt:lpstr>
      <vt:lpstr>Domain 3 – Positive School Culture </vt:lpstr>
      <vt:lpstr>Small Groups - 2 </vt:lpstr>
      <vt:lpstr>Principal Handbook - 6</vt:lpstr>
      <vt:lpstr>Principal Handbook - 7</vt:lpstr>
      <vt:lpstr>Sources of Evidence - 3</vt:lpstr>
      <vt:lpstr>Domain 4 – High Quality Curriculum</vt:lpstr>
      <vt:lpstr>Small Groups - 3 </vt:lpstr>
      <vt:lpstr>Principal Handbook - 8</vt:lpstr>
      <vt:lpstr>Principal Handbook - 9</vt:lpstr>
      <vt:lpstr>Sources of Evidence - 4</vt:lpstr>
      <vt:lpstr>Domain 5 – Effective Instruction</vt:lpstr>
      <vt:lpstr>Small Groups - 4</vt:lpstr>
      <vt:lpstr>Principal Handbook - 10</vt:lpstr>
      <vt:lpstr>Principal Handbook - 11</vt:lpstr>
      <vt:lpstr>Sources of Evidence - 5</vt:lpstr>
      <vt:lpstr>Rubric Wrap-Up</vt:lpstr>
      <vt:lpstr>Timelines</vt:lpstr>
      <vt:lpstr>Step 2:  Self-Assessment  and Goal Setting</vt:lpstr>
      <vt:lpstr>Step 2:  Self-Assessment  and Goal Setting - 2</vt:lpstr>
      <vt:lpstr> Self-Assessment and  Goal Setting    </vt:lpstr>
      <vt:lpstr>Identifying Areas for Professional Growth</vt:lpstr>
      <vt:lpstr>Goal Setting Form</vt:lpstr>
      <vt:lpstr>Two Goals</vt:lpstr>
      <vt:lpstr> Sample Goal To “Coach Up”   </vt:lpstr>
      <vt:lpstr>Sample Annual Goal—Revised  Principal “Practice” Goal </vt:lpstr>
      <vt:lpstr>Student Growth Goal</vt:lpstr>
      <vt:lpstr>Ask Yourself…</vt:lpstr>
      <vt:lpstr>Partner Discussion</vt:lpstr>
      <vt:lpstr>Goal Setting and Professional Development Plan (GSPD)</vt:lpstr>
      <vt:lpstr>Step 3:  Beginning-of-Year Conference</vt:lpstr>
      <vt:lpstr> Step 4:  Site Visits Informal Assessment (On-going)    </vt:lpstr>
      <vt:lpstr>Step 5:  Mid-Year Conference</vt:lpstr>
      <vt:lpstr>Mid-Year Progress Form</vt:lpstr>
      <vt:lpstr>Step 6:  Collect Evidence &amp; Artifacts (On-going)</vt:lpstr>
      <vt:lpstr>Step 7: End-of-Year Conference &amp; Goal Setting</vt:lpstr>
      <vt:lpstr>End-of-Year  Goal Attainment Form</vt:lpstr>
      <vt:lpstr>Summary Rating Form</vt:lpstr>
      <vt:lpstr>New Electronic T-PESS Forms on TPESS.org  </vt:lpstr>
      <vt:lpstr>Let’s Pause and Reflect</vt:lpstr>
      <vt:lpstr>Moving Forward…Next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T-PESS Orientation for 2020 Updated Rubric</dc:title>
  <dc:creator>Sheila Collazo</dc:creator>
  <cp:lastModifiedBy>Alicia Carter</cp:lastModifiedBy>
  <cp:revision>28</cp:revision>
  <dcterms:created xsi:type="dcterms:W3CDTF">2020-07-15T16:27:02Z</dcterms:created>
  <dcterms:modified xsi:type="dcterms:W3CDTF">2022-03-31T18:11:21Z</dcterms:modified>
</cp:coreProperties>
</file>